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457E37-F360-4935-883B-4BEB1145E7E5}" type="datetimeFigureOut">
              <a:rPr lang="es-MX" smtClean="0"/>
              <a:t>03/10/2017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208CCA-7EA0-4D4E-AEA2-3064C6FDCFBC}" type="slidenum">
              <a:rPr lang="es-MX" smtClean="0"/>
              <a:t>‹Nº›</a:t>
            </a:fld>
            <a:endParaRPr lang="es-MX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457E37-F360-4935-883B-4BEB1145E7E5}" type="datetimeFigureOut">
              <a:rPr lang="es-MX" smtClean="0"/>
              <a:t>03/10/2017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208CCA-7EA0-4D4E-AEA2-3064C6FDCFB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457E37-F360-4935-883B-4BEB1145E7E5}" type="datetimeFigureOut">
              <a:rPr lang="es-MX" smtClean="0"/>
              <a:t>03/10/2017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208CCA-7EA0-4D4E-AEA2-3064C6FDCFB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457E37-F360-4935-883B-4BEB1145E7E5}" type="datetimeFigureOut">
              <a:rPr lang="es-MX" smtClean="0"/>
              <a:t>03/10/2017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208CCA-7EA0-4D4E-AEA2-3064C6FDCFB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457E37-F360-4935-883B-4BEB1145E7E5}" type="datetimeFigureOut">
              <a:rPr lang="es-MX" smtClean="0"/>
              <a:t>03/10/2017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208CCA-7EA0-4D4E-AEA2-3064C6FDCFBC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457E37-F360-4935-883B-4BEB1145E7E5}" type="datetimeFigureOut">
              <a:rPr lang="es-MX" smtClean="0"/>
              <a:t>03/10/2017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208CCA-7EA0-4D4E-AEA2-3064C6FDCFB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457E37-F360-4935-883B-4BEB1145E7E5}" type="datetimeFigureOut">
              <a:rPr lang="es-MX" smtClean="0"/>
              <a:t>03/10/2017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208CCA-7EA0-4D4E-AEA2-3064C6FDCFBC}" type="slidenum">
              <a:rPr lang="es-MX" smtClean="0"/>
              <a:t>‹Nº›</a:t>
            </a:fld>
            <a:endParaRPr lang="es-MX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457E37-F360-4935-883B-4BEB1145E7E5}" type="datetimeFigureOut">
              <a:rPr lang="es-MX" smtClean="0"/>
              <a:t>03/10/2017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208CCA-7EA0-4D4E-AEA2-3064C6FDCFB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457E37-F360-4935-883B-4BEB1145E7E5}" type="datetimeFigureOut">
              <a:rPr lang="es-MX" smtClean="0"/>
              <a:t>03/10/2017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208CCA-7EA0-4D4E-AEA2-3064C6FDCFB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457E37-F360-4935-883B-4BEB1145E7E5}" type="datetimeFigureOut">
              <a:rPr lang="es-MX" smtClean="0"/>
              <a:t>03/10/2017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208CCA-7EA0-4D4E-AEA2-3064C6FDCFB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5457E37-F360-4935-883B-4BEB1145E7E5}" type="datetimeFigureOut">
              <a:rPr lang="es-MX" smtClean="0"/>
              <a:t>03/10/2017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9208CCA-7EA0-4D4E-AEA2-3064C6FDCFB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5457E37-F360-4935-883B-4BEB1145E7E5}" type="datetimeFigureOut">
              <a:rPr lang="es-MX" smtClean="0"/>
              <a:t>03/10/2017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9208CCA-7EA0-4D4E-AEA2-3064C6FDCFBC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s-MX" sz="4500" dirty="0" smtClean="0"/>
              <a:t>Tema: Análisis </a:t>
            </a:r>
            <a:r>
              <a:rPr lang="es-MX" sz="4500" dirty="0"/>
              <a:t>del movimiento </a:t>
            </a:r>
            <a:br>
              <a:rPr lang="es-MX" sz="4500" dirty="0"/>
            </a:br>
            <a:r>
              <a:rPr lang="es-MX" sz="4500" dirty="0"/>
              <a:t>	</a:t>
            </a:r>
            <a:br>
              <a:rPr lang="es-MX" sz="4500" dirty="0"/>
            </a:br>
            <a:endParaRPr lang="es-MX" sz="45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just"/>
            <a:r>
              <a:rPr lang="es-MX" sz="3000" b="1" dirty="0" smtClean="0"/>
              <a:t>R.A. 3.1 </a:t>
            </a:r>
            <a:r>
              <a:rPr lang="es-MX" sz="3000" dirty="0"/>
              <a:t>Determina el movimiento rectilíneo de un cuerpo mediante la aplicación de sus ecuaciones y cálculo de los parámetros relacionados. 	</a:t>
            </a:r>
          </a:p>
          <a:p>
            <a:pPr algn="just"/>
            <a:endParaRPr lang="es-MX" sz="3000" dirty="0"/>
          </a:p>
        </p:txBody>
      </p:sp>
    </p:spTree>
    <p:extLst>
      <p:ext uri="{BB962C8B-B14F-4D97-AF65-F5344CB8AC3E}">
        <p14:creationId xmlns:p14="http://schemas.microsoft.com/office/powerpoint/2010/main" val="4165135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Movimiento en una dimensión 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Movimiento rectilíneo uniforme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5229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827584" y="764704"/>
            <a:ext cx="7772400" cy="5328592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Rapidez.  Distancia recorrida por un objeto en cierto tiempo. Es una cantidad escalar, porque  se define con una magnitud y una unidad de medida.</a:t>
            </a:r>
          </a:p>
          <a:p>
            <a:pPr algn="just"/>
            <a:endParaRPr lang="es-MX" dirty="0"/>
          </a:p>
          <a:p>
            <a:pPr marL="68580" indent="0" algn="just">
              <a:buNone/>
            </a:pPr>
            <a:endParaRPr lang="es-MX" dirty="0" smtClean="0"/>
          </a:p>
          <a:p>
            <a:pPr algn="just"/>
            <a:r>
              <a:rPr lang="es-MX" dirty="0" smtClean="0"/>
              <a:t>Velocidad. Desplazamiento que experimenta un cuerpo por unidad de tiempo; es una magnitud vectorial que tiene dirección y sentido (Gutiérrez, 2010)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58143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Su fórmula es: 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s-MX" dirty="0" smtClean="0"/>
                  <a:t>Rapidez  =   distancia / tiempo</a:t>
                </a:r>
              </a:p>
              <a:p>
                <a:endParaRPr lang="es-MX" dirty="0"/>
              </a:p>
              <a:p>
                <a14:m>
                  <m:oMath xmlns:m="http://schemas.openxmlformats.org/officeDocument/2006/math">
                    <m:r>
                      <a:rPr lang="es-MX" b="0" i="1" smtClean="0">
                        <a:latin typeface="Cambria Math"/>
                      </a:rPr>
                      <m:t>𝑟</m:t>
                    </m:r>
                    <m:r>
                      <a:rPr lang="es-MX" b="0" i="1" smtClean="0">
                        <a:latin typeface="Cambria Math"/>
                      </a:rPr>
                      <m:t> =   </m:t>
                    </m:r>
                    <m:f>
                      <m:fPr>
                        <m:ctrlPr>
                          <a:rPr lang="es-MX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s-MX" b="0" i="1" smtClean="0">
                            <a:latin typeface="Cambria Math"/>
                          </a:rPr>
                          <m:t>𝑡</m:t>
                        </m:r>
                      </m:den>
                    </m:f>
                    <m:r>
                      <a:rPr lang="es-MX" b="0" i="1" smtClean="0">
                        <a:latin typeface="Cambria Math"/>
                      </a:rPr>
                      <m:t>   </m:t>
                    </m:r>
                    <m:d>
                      <m:dPr>
                        <m:begChr m:val="["/>
                        <m:endChr m:val="]"/>
                        <m:ctrlPr>
                          <a:rPr lang="es-MX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s-MX" b="0" i="1" smtClean="0">
                            <a:latin typeface="Cambria Math"/>
                          </a:rPr>
                          <m:t>=</m:t>
                        </m:r>
                      </m:e>
                    </m:d>
                    <m:r>
                      <a:rPr lang="es-MX" b="0" i="1" smtClean="0">
                        <a:latin typeface="Cambria Math"/>
                      </a:rPr>
                      <m:t>   </m:t>
                    </m:r>
                    <m:f>
                      <m:fPr>
                        <m:ctrlPr>
                          <a:rPr lang="es-MX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es-MX" b="0" i="1" smtClean="0">
                            <a:latin typeface="Cambria Math"/>
                          </a:rPr>
                          <m:t>𝑠</m:t>
                        </m:r>
                      </m:den>
                    </m:f>
                    <m:r>
                      <a:rPr lang="es-MX" b="0" i="1" smtClean="0">
                        <a:latin typeface="Cambria Math"/>
                      </a:rPr>
                      <m:t>  </m:t>
                    </m:r>
                    <m:r>
                      <a:rPr lang="es-MX" b="0" i="1" smtClean="0">
                        <a:latin typeface="Cambria Math"/>
                      </a:rPr>
                      <m:t>𝑜</m:t>
                    </m:r>
                    <m:r>
                      <a:rPr lang="es-MX" b="0" i="1" smtClean="0">
                        <a:latin typeface="Cambria Math"/>
                      </a:rPr>
                      <m:t>  </m:t>
                    </m:r>
                    <m:f>
                      <m:fPr>
                        <m:ctrlPr>
                          <a:rPr lang="es-MX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/>
                          </a:rPr>
                          <m:t>𝑘𝑚</m:t>
                        </m:r>
                      </m:num>
                      <m:den>
                        <m:r>
                          <a:rPr lang="es-MX" b="0" i="1" smtClean="0">
                            <a:latin typeface="Cambria Math"/>
                          </a:rPr>
                          <m:t>h</m:t>
                        </m:r>
                      </m:den>
                    </m:f>
                  </m:oMath>
                </a14:m>
                <a:endParaRPr lang="es-MX" dirty="0" smtClean="0"/>
              </a:p>
              <a:p>
                <a:endParaRPr lang="es-MX" dirty="0"/>
              </a:p>
              <a:p>
                <a:r>
                  <a:rPr lang="es-MX" dirty="0" smtClean="0"/>
                  <a:t>Velocidad  =  desplazamiento / tiempo</a:t>
                </a:r>
              </a:p>
              <a:p>
                <a:endParaRPr lang="es-MX" dirty="0"/>
              </a:p>
              <a:p>
                <a:r>
                  <a:rPr lang="es-MX" dirty="0" smtClean="0"/>
                  <a:t>V</a:t>
                </a:r>
                <a14:m>
                  <m:oMath xmlns:m="http://schemas.openxmlformats.org/officeDocument/2006/math">
                    <m:r>
                      <a:rPr lang="es-MX" i="1">
                        <a:latin typeface="Cambria Math"/>
                      </a:rPr>
                      <m:t> =   </m:t>
                    </m:r>
                    <m:f>
                      <m:fPr>
                        <m:ctrlPr>
                          <a:rPr lang="es-MX" i="1">
                            <a:latin typeface="Cambria Math"/>
                          </a:rPr>
                        </m:ctrlPr>
                      </m:fPr>
                      <m:num>
                        <m:r>
                          <a:rPr lang="es-MX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s-MX" i="1">
                            <a:latin typeface="Cambria Math"/>
                          </a:rPr>
                          <m:t>𝑡</m:t>
                        </m:r>
                      </m:den>
                    </m:f>
                    <m:r>
                      <a:rPr lang="es-MX" i="1">
                        <a:latin typeface="Cambria Math"/>
                      </a:rPr>
                      <m:t>   </m:t>
                    </m:r>
                    <m:d>
                      <m:dPr>
                        <m:begChr m:val="["/>
                        <m:endChr m:val="]"/>
                        <m:ctrlPr>
                          <a:rPr lang="es-MX" i="1">
                            <a:latin typeface="Cambria Math"/>
                          </a:rPr>
                        </m:ctrlPr>
                      </m:dPr>
                      <m:e>
                        <m:r>
                          <a:rPr lang="es-MX" i="1">
                            <a:latin typeface="Cambria Math"/>
                          </a:rPr>
                          <m:t>=</m:t>
                        </m:r>
                      </m:e>
                    </m:d>
                    <m:r>
                      <a:rPr lang="es-MX" i="1">
                        <a:latin typeface="Cambria Math"/>
                      </a:rPr>
                      <m:t>   </m:t>
                    </m:r>
                    <m:f>
                      <m:fPr>
                        <m:ctrlPr>
                          <a:rPr lang="es-MX" i="1">
                            <a:latin typeface="Cambria Math"/>
                          </a:rPr>
                        </m:ctrlPr>
                      </m:fPr>
                      <m:num>
                        <m:r>
                          <a:rPr lang="es-MX" i="1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es-MX" i="1">
                            <a:latin typeface="Cambria Math"/>
                          </a:rPr>
                          <m:t>𝑠</m:t>
                        </m:r>
                      </m:den>
                    </m:f>
                    <m:r>
                      <a:rPr lang="es-MX" i="1">
                        <a:latin typeface="Cambria Math"/>
                      </a:rPr>
                      <m:t>  </m:t>
                    </m:r>
                    <m:r>
                      <a:rPr lang="es-MX" i="1">
                        <a:latin typeface="Cambria Math"/>
                      </a:rPr>
                      <m:t>𝑜</m:t>
                    </m:r>
                    <m:r>
                      <a:rPr lang="es-MX" i="1">
                        <a:latin typeface="Cambria Math"/>
                      </a:rPr>
                      <m:t>  </m:t>
                    </m:r>
                    <m:f>
                      <m:fPr>
                        <m:ctrlPr>
                          <a:rPr lang="es-MX" i="1">
                            <a:latin typeface="Cambria Math"/>
                          </a:rPr>
                        </m:ctrlPr>
                      </m:fPr>
                      <m:num>
                        <m:r>
                          <a:rPr lang="es-MX" i="1">
                            <a:latin typeface="Cambria Math"/>
                          </a:rPr>
                          <m:t>𝑘𝑚</m:t>
                        </m:r>
                      </m:num>
                      <m:den>
                        <m:r>
                          <a:rPr lang="es-MX" i="1">
                            <a:latin typeface="Cambria Math"/>
                          </a:rPr>
                          <m:t>h</m:t>
                        </m:r>
                      </m:den>
                    </m:f>
                  </m:oMath>
                </a14:m>
                <a:endParaRPr lang="es-MX" dirty="0"/>
              </a:p>
              <a:p>
                <a:endParaRPr lang="es-MX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71" t="-160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8380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Por ejemplo:</a:t>
            </a:r>
            <a:br>
              <a:rPr lang="es-MX" dirty="0" smtClean="0"/>
            </a:b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es-MX" dirty="0" smtClean="0"/>
                  <a:t>Un corredor avanza 2km en un tiempo de 15min. Calcula su velocidad en km/h y en m/s.</a:t>
                </a:r>
              </a:p>
              <a:p>
                <a:pPr marL="68580" indent="0" algn="just">
                  <a:buNone/>
                </a:pPr>
                <a:endParaRPr lang="es-MX" dirty="0"/>
              </a:p>
              <a:p>
                <a:pPr algn="just"/>
                <a:r>
                  <a:rPr lang="es-MX" dirty="0" smtClean="0"/>
                  <a:t>Datos                                    Fórmula </a:t>
                </a:r>
              </a:p>
              <a:p>
                <a:pPr algn="just"/>
                <a:r>
                  <a:rPr lang="es-MX" dirty="0"/>
                  <a:t> </a:t>
                </a:r>
                <a:r>
                  <a:rPr lang="es-MX" dirty="0" smtClean="0"/>
                  <a:t>d   =  2km                             </a:t>
                </a:r>
                <a:r>
                  <a:rPr lang="es-MX" dirty="0"/>
                  <a:t>V</a:t>
                </a:r>
                <a14:m>
                  <m:oMath xmlns:m="http://schemas.openxmlformats.org/officeDocument/2006/math">
                    <m:r>
                      <a:rPr lang="es-MX" i="1">
                        <a:latin typeface="Cambria Math"/>
                      </a:rPr>
                      <m:t> =   </m:t>
                    </m:r>
                    <m:f>
                      <m:fPr>
                        <m:ctrlPr>
                          <a:rPr lang="es-MX" i="1">
                            <a:latin typeface="Cambria Math"/>
                          </a:rPr>
                        </m:ctrlPr>
                      </m:fPr>
                      <m:num>
                        <m:r>
                          <a:rPr lang="es-MX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s-MX" i="1">
                            <a:latin typeface="Cambria Math"/>
                          </a:rPr>
                          <m:t>𝑡</m:t>
                        </m:r>
                      </m:den>
                    </m:f>
                    <m:r>
                      <a:rPr lang="es-MX" i="1">
                        <a:latin typeface="Cambria Math"/>
                      </a:rPr>
                      <m:t> </m:t>
                    </m:r>
                  </m:oMath>
                </a14:m>
                <a:endParaRPr lang="es-MX" dirty="0" smtClean="0"/>
              </a:p>
              <a:p>
                <a:pPr algn="just"/>
                <a:r>
                  <a:rPr lang="es-MX" dirty="0"/>
                  <a:t> </a:t>
                </a:r>
                <a:r>
                  <a:rPr lang="es-MX" dirty="0" smtClean="0"/>
                  <a:t>t    = 15min.</a:t>
                </a:r>
              </a:p>
              <a:p>
                <a:pPr algn="just"/>
                <a:r>
                  <a:rPr lang="es-MX" dirty="0"/>
                  <a:t> </a:t>
                </a:r>
                <a:r>
                  <a:rPr lang="es-MX" dirty="0" smtClean="0"/>
                  <a:t>V  =  ?</a:t>
                </a:r>
                <a:endParaRPr lang="es-MX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71" t="-1600" r="-1804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7976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Solución 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2502112"/>
              </p:ext>
            </p:extLst>
          </p:nvPr>
        </p:nvGraphicFramePr>
        <p:xfrm>
          <a:off x="914400" y="1784350"/>
          <a:ext cx="1929408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1256"/>
                <a:gridCol w="1368152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s-MX" dirty="0" smtClean="0"/>
                        <a:t>V  =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 2km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15min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5 Conector recto"/>
          <p:cNvCxnSpPr/>
          <p:nvPr/>
        </p:nvCxnSpPr>
        <p:spPr>
          <a:xfrm>
            <a:off x="1907704" y="2204864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2627784" y="1988840"/>
            <a:ext cx="22322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100" dirty="0" smtClean="0"/>
              <a:t>=   0.1333 km/min</a:t>
            </a:r>
            <a:endParaRPr lang="es-MX" sz="2100" dirty="0"/>
          </a:p>
        </p:txBody>
      </p:sp>
      <p:sp>
        <p:nvSpPr>
          <p:cNvPr id="8" name="7 CuadroTexto"/>
          <p:cNvSpPr txBox="1"/>
          <p:nvPr/>
        </p:nvSpPr>
        <p:spPr>
          <a:xfrm>
            <a:off x="1097614" y="2968338"/>
            <a:ext cx="29163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100" dirty="0" smtClean="0"/>
              <a:t>Conversión de unidades </a:t>
            </a:r>
            <a:endParaRPr lang="es-MX" sz="2100" dirty="0"/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432451"/>
              </p:ext>
            </p:extLst>
          </p:nvPr>
        </p:nvGraphicFramePr>
        <p:xfrm>
          <a:off x="1097614" y="3645024"/>
          <a:ext cx="3186354" cy="1143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4146"/>
                <a:gridCol w="1872208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2100" dirty="0" smtClean="0"/>
                        <a:t>0.1333 km</a:t>
                      </a:r>
                      <a:endParaRPr lang="es-MX" sz="21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2100" dirty="0" smtClean="0"/>
                        <a:t> 60  min.</a:t>
                      </a:r>
                      <a:endParaRPr lang="es-MX" sz="2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sz="2100" dirty="0" smtClean="0"/>
                        <a:t>               min</a:t>
                      </a:r>
                      <a:endParaRPr lang="es-MX" sz="21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MX" sz="2100" dirty="0" smtClean="0"/>
                        <a:t>1 h</a:t>
                      </a:r>
                      <a:endParaRPr lang="es-MX" sz="2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4427984" y="3789040"/>
            <a:ext cx="187220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300" dirty="0" smtClean="0"/>
              <a:t> =   8 km / h</a:t>
            </a:r>
            <a:endParaRPr lang="es-MX" sz="2300" dirty="0"/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952783"/>
              </p:ext>
            </p:extLst>
          </p:nvPr>
        </p:nvGraphicFramePr>
        <p:xfrm>
          <a:off x="1043608" y="5229200"/>
          <a:ext cx="3600399" cy="12355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7307"/>
                <a:gridCol w="1220474"/>
                <a:gridCol w="1152618"/>
              </a:tblGrid>
              <a:tr h="504056">
                <a:tc>
                  <a:txBody>
                    <a:bodyPr/>
                    <a:lstStyle/>
                    <a:p>
                      <a:pPr algn="r"/>
                      <a:r>
                        <a:rPr lang="es-MX" sz="2100" dirty="0" smtClean="0"/>
                        <a:t>8 km</a:t>
                      </a:r>
                      <a:endParaRPr lang="es-MX" sz="21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100" dirty="0" smtClean="0"/>
                        <a:t> 1000 m</a:t>
                      </a:r>
                      <a:endParaRPr lang="es-MX" sz="2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100" dirty="0" smtClean="0"/>
                        <a:t>1 h</a:t>
                      </a:r>
                      <a:endParaRPr lang="es-MX" sz="2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sz="2100" dirty="0" smtClean="0"/>
                        <a:t>                    h</a:t>
                      </a:r>
                      <a:endParaRPr lang="es-MX" sz="21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100" dirty="0" smtClean="0"/>
                        <a:t>1 km</a:t>
                      </a:r>
                      <a:endParaRPr lang="es-MX" sz="2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100" dirty="0" smtClean="0"/>
                        <a:t>3600s</a:t>
                      </a:r>
                      <a:r>
                        <a:rPr lang="es-MX" sz="2100" baseline="0" dirty="0" smtClean="0"/>
                        <a:t> </a:t>
                      </a:r>
                      <a:endParaRPr lang="es-MX" sz="2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3" name="12 CuadroTexto"/>
          <p:cNvSpPr txBox="1"/>
          <p:nvPr/>
        </p:nvSpPr>
        <p:spPr>
          <a:xfrm>
            <a:off x="4716016" y="5517232"/>
            <a:ext cx="183070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300" dirty="0" smtClean="0"/>
              <a:t> =   2.22m / s</a:t>
            </a:r>
            <a:endParaRPr lang="es-MX" sz="2300" dirty="0"/>
          </a:p>
        </p:txBody>
      </p:sp>
      <p:cxnSp>
        <p:nvCxnSpPr>
          <p:cNvPr id="15" name="14 Conector recto"/>
          <p:cNvCxnSpPr/>
          <p:nvPr/>
        </p:nvCxnSpPr>
        <p:spPr>
          <a:xfrm flipH="1">
            <a:off x="1907704" y="4405754"/>
            <a:ext cx="324036" cy="391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2915816" y="4026088"/>
            <a:ext cx="324036" cy="391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flipH="1">
            <a:off x="2069722" y="5201717"/>
            <a:ext cx="324036" cy="391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H="1">
            <a:off x="3077834" y="5762873"/>
            <a:ext cx="324036" cy="391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flipH="1">
            <a:off x="2222122" y="5762873"/>
            <a:ext cx="324036" cy="391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 flipH="1">
            <a:off x="4103948" y="5310818"/>
            <a:ext cx="324036" cy="391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925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836712"/>
            <a:ext cx="7772400" cy="5040560"/>
          </a:xfrm>
        </p:spPr>
        <p:txBody>
          <a:bodyPr/>
          <a:lstStyle/>
          <a:p>
            <a:pPr algn="just"/>
            <a:r>
              <a:rPr lang="es-MX" dirty="0" smtClean="0"/>
              <a:t>Un ciclista puede alcanzar </a:t>
            </a:r>
            <a:r>
              <a:rPr lang="es-MX" dirty="0" smtClean="0"/>
              <a:t>en una bajada una velocidad de hasta 35km/h.  ¿Qué distancia recorre en una pendiente después de 2min.?</a:t>
            </a:r>
          </a:p>
          <a:p>
            <a:pPr algn="just"/>
            <a:endParaRPr lang="es-MX" dirty="0"/>
          </a:p>
          <a:p>
            <a:pPr algn="just"/>
            <a:r>
              <a:rPr lang="es-MX" dirty="0" smtClean="0"/>
              <a:t>Datos                                    fórmula </a:t>
            </a:r>
          </a:p>
          <a:p>
            <a:pPr algn="just"/>
            <a:r>
              <a:rPr lang="es-MX" dirty="0" smtClean="0"/>
              <a:t>V = 35km/h                              V = d / t</a:t>
            </a:r>
          </a:p>
          <a:p>
            <a:pPr algn="just"/>
            <a:r>
              <a:rPr lang="es-MX" dirty="0" smtClean="0"/>
              <a:t>T = 2min                              despeje </a:t>
            </a:r>
          </a:p>
          <a:p>
            <a:pPr algn="just"/>
            <a:r>
              <a:rPr lang="es-MX" dirty="0" smtClean="0"/>
              <a:t>D = ?                                       d  =   v * t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8027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Solución </a:t>
            </a:r>
            <a:endParaRPr lang="es-MX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1783560"/>
                <a:ext cx="7772400" cy="3445640"/>
              </a:xfrm>
            </p:spPr>
            <p:txBody>
              <a:bodyPr/>
              <a:lstStyle/>
              <a:p>
                <a:r>
                  <a:rPr lang="es-MX" dirty="0" smtClean="0"/>
                  <a:t>Conversión de unidades </a:t>
                </a:r>
              </a:p>
              <a:p>
                <a:r>
                  <a:rPr lang="es-MX" dirty="0" smtClean="0"/>
                  <a:t>                                                  </a:t>
                </a:r>
              </a:p>
              <a:p>
                <a:r>
                  <a:rPr lang="es-MX" dirty="0" smtClean="0"/>
                  <a:t>                                              =  583. 3 m/min </a:t>
                </a:r>
              </a:p>
              <a:p>
                <a:endParaRPr lang="es-MX" dirty="0"/>
              </a:p>
              <a:p>
                <a:r>
                  <a:rPr lang="es-MX" dirty="0" smtClean="0"/>
                  <a:t>D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MX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s-MX" b="0" i="1" smtClean="0">
                            <a:latin typeface="Cambria Math"/>
                          </a:rPr>
                          <m:t>583.3  </m:t>
                        </m:r>
                        <m:f>
                          <m:fPr>
                            <m:ctrlPr>
                              <a:rPr lang="es-MX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MX" b="0" i="1" smtClean="0">
                                <a:latin typeface="Cambria Math"/>
                              </a:rPr>
                              <m:t>𝑚</m:t>
                            </m:r>
                          </m:num>
                          <m:den>
                            <m:r>
                              <a:rPr lang="es-MX" b="0" i="1" smtClean="0">
                                <a:latin typeface="Cambria Math"/>
                              </a:rPr>
                              <m:t>𝑚𝑖𝑛</m:t>
                            </m:r>
                          </m:den>
                        </m:f>
                      </m:e>
                    </m:d>
                    <m:r>
                      <a:rPr lang="es-MX" b="0" i="1" smtClean="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s-MX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s-MX" b="0" i="1" smtClean="0">
                            <a:latin typeface="Cambria Math"/>
                          </a:rPr>
                          <m:t>2</m:t>
                        </m:r>
                        <m:r>
                          <a:rPr lang="es-MX" b="0" i="1" smtClean="0">
                            <a:latin typeface="Cambria Math"/>
                          </a:rPr>
                          <m:t>𝑚𝑖𝑛</m:t>
                        </m:r>
                      </m:e>
                    </m:d>
                    <m:r>
                      <a:rPr lang="es-MX" b="0" i="1" smtClean="0">
                        <a:latin typeface="Cambria Math"/>
                      </a:rPr>
                      <m:t>   =   1166.6 </m:t>
                    </m:r>
                    <m:r>
                      <a:rPr lang="es-MX" b="0" i="1" smtClean="0">
                        <a:latin typeface="Cambria Math"/>
                      </a:rPr>
                      <m:t>𝑚</m:t>
                    </m:r>
                  </m:oMath>
                </a14:m>
                <a:endParaRPr lang="es-MX" dirty="0"/>
              </a:p>
            </p:txBody>
          </p:sp>
        </mc:Choice>
        <mc:Fallback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1783560"/>
                <a:ext cx="7772400" cy="3445640"/>
              </a:xfrm>
              <a:blipFill rotWithShape="1">
                <a:blip r:embed="rId2"/>
                <a:stretch>
                  <a:fillRect l="-471" t="-2124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846617"/>
              </p:ext>
            </p:extLst>
          </p:nvPr>
        </p:nvGraphicFramePr>
        <p:xfrm>
          <a:off x="1187624" y="2636912"/>
          <a:ext cx="3744416" cy="10081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1721"/>
                <a:gridCol w="1164929"/>
                <a:gridCol w="1497766"/>
              </a:tblGrid>
              <a:tr h="504056">
                <a:tc>
                  <a:txBody>
                    <a:bodyPr/>
                    <a:lstStyle/>
                    <a:p>
                      <a:r>
                        <a:rPr lang="es-MX" sz="2200" dirty="0" smtClean="0"/>
                        <a:t>35 km</a:t>
                      </a:r>
                      <a:endParaRPr lang="es-MX" sz="2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dirty="0" smtClean="0"/>
                        <a:t>1000 m</a:t>
                      </a:r>
                      <a:endParaRPr lang="es-MX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dirty="0" smtClean="0"/>
                        <a:t>1 h</a:t>
                      </a:r>
                      <a:endParaRPr lang="es-MX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r"/>
                      <a:r>
                        <a:rPr lang="es-MX" sz="2200" dirty="0" smtClean="0"/>
                        <a:t> h</a:t>
                      </a:r>
                      <a:endParaRPr lang="es-MX" sz="2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dirty="0" smtClean="0"/>
                        <a:t>1 km</a:t>
                      </a:r>
                      <a:endParaRPr lang="es-MX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dirty="0" smtClean="0"/>
                        <a:t>60 min</a:t>
                      </a:r>
                      <a:endParaRPr lang="es-MX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6" name="5 Conector recto"/>
          <p:cNvCxnSpPr/>
          <p:nvPr/>
        </p:nvCxnSpPr>
        <p:spPr>
          <a:xfrm flipH="1">
            <a:off x="1763688" y="2708920"/>
            <a:ext cx="216024" cy="36004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1979712" y="2996952"/>
            <a:ext cx="216024" cy="36004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 flipH="1">
            <a:off x="2843808" y="3002782"/>
            <a:ext cx="216024" cy="36004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flipH="1">
            <a:off x="3923928" y="2536417"/>
            <a:ext cx="216024" cy="36004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 flipH="1">
            <a:off x="4716016" y="4005064"/>
            <a:ext cx="432048" cy="57606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flipH="1">
            <a:off x="3491880" y="4323489"/>
            <a:ext cx="432048" cy="57606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92889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Ejercicios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Deben de estar en la segunda parte de la libreta, sin olvidar que debes de colocar tu separador de la rubrica que se va a evaluar con el R.A.</a:t>
            </a:r>
          </a:p>
          <a:p>
            <a:pPr marL="68580" indent="0">
              <a:buNone/>
            </a:pPr>
            <a:endParaRPr lang="es-MX" dirty="0" smtClean="0"/>
          </a:p>
          <a:p>
            <a:pPr algn="just"/>
            <a:r>
              <a:rPr lang="es-MX" dirty="0" smtClean="0"/>
              <a:t>Los ejercicios deberán tener los siguientes elementos: datos, fórmula, despeje, conversión de unidades y el resultado subrayado con “x” color.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659326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Bloque I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82930" indent="-514350" algn="just">
              <a:buFont typeface="+mj-lt"/>
              <a:buAutoNum type="arabicPeriod"/>
            </a:pPr>
            <a:r>
              <a:rPr lang="es-MX" dirty="0" smtClean="0"/>
              <a:t>Determinar la rapidez en m/s y en ft/s con la cuál se mueve un coche que recorre una distancia de 95.15km en 1h.</a:t>
            </a:r>
          </a:p>
          <a:p>
            <a:pPr marL="582930" indent="-514350" algn="just">
              <a:buFont typeface="+mj-lt"/>
              <a:buAutoNum type="arabicPeriod"/>
            </a:pPr>
            <a:r>
              <a:rPr lang="es-MX" dirty="0" smtClean="0"/>
              <a:t>Determinar el desplazamiento en m de un automóvil que va a una velocidad de 75km/h al norte durante 0,8min.</a:t>
            </a:r>
          </a:p>
          <a:p>
            <a:pPr marL="582930" indent="-514350" algn="just">
              <a:buFont typeface="+mj-lt"/>
              <a:buAutoNum type="arabicPeriod"/>
            </a:pPr>
            <a:r>
              <a:rPr lang="es-MX" dirty="0" smtClean="0"/>
              <a:t>Un vehículo se mueve en línea recta con una velocidad uniforme de 6.5m/s hacia el norte recorrido una distancia de 3 km ¿Cuánto tiempo tardó el recorrido?</a:t>
            </a:r>
          </a:p>
          <a:p>
            <a:pPr marL="582930" indent="-514350" algn="just">
              <a:buFont typeface="+mj-lt"/>
              <a:buAutoNum type="arabicPeriod"/>
            </a:pPr>
            <a:r>
              <a:rPr lang="es-MX" dirty="0" smtClean="0"/>
              <a:t>¿A qué velocidad promedio iba un auto que recorrió 260km en 3 h?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850718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1124744"/>
            <a:ext cx="7772400" cy="4572000"/>
          </a:xfrm>
        </p:spPr>
        <p:txBody>
          <a:bodyPr/>
          <a:lstStyle/>
          <a:p>
            <a:pPr marL="582930" indent="-514350" algn="just">
              <a:buFont typeface="+mj-lt"/>
              <a:buAutoNum type="arabicPeriod" startAt="5"/>
            </a:pPr>
            <a:r>
              <a:rPr lang="es-MX" dirty="0" smtClean="0"/>
              <a:t>¿A qué velocidad en km/h corrió </a:t>
            </a:r>
            <a:r>
              <a:rPr lang="es-MX" dirty="0" err="1" smtClean="0"/>
              <a:t>Usain</a:t>
            </a:r>
            <a:r>
              <a:rPr lang="es-MX" dirty="0" smtClean="0"/>
              <a:t> </a:t>
            </a:r>
            <a:r>
              <a:rPr lang="es-MX" dirty="0" err="1" smtClean="0"/>
              <a:t>Bolt</a:t>
            </a:r>
            <a:r>
              <a:rPr lang="es-MX" dirty="0" smtClean="0"/>
              <a:t> en el Campeonato Mundial de Berlín en 2009 para batir el récord de los 100m en 9.58s?</a:t>
            </a:r>
          </a:p>
          <a:p>
            <a:pPr marL="582930" indent="-514350" algn="just">
              <a:buFont typeface="+mj-lt"/>
              <a:buAutoNum type="arabicPeriod" startAt="5"/>
            </a:pPr>
            <a:r>
              <a:rPr lang="es-MX" dirty="0" smtClean="0"/>
              <a:t>Calcula el tiempo de un nadador que batió el récord mundial de los 400m libres a una velocidad de 20km/h?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31534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Conceptos básicos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b="1" dirty="0" smtClean="0"/>
              <a:t>Movimiento. </a:t>
            </a:r>
            <a:r>
              <a:rPr lang="es-MX" dirty="0" smtClean="0"/>
              <a:t>Cambio de posición en el espacio de un cuerpo de acuerdo con un observador. Proviene del latín </a:t>
            </a:r>
            <a:r>
              <a:rPr lang="es-MX" dirty="0" err="1" smtClean="0"/>
              <a:t>motus</a:t>
            </a:r>
            <a:r>
              <a:rPr lang="es-MX" dirty="0" smtClean="0"/>
              <a:t> – </a:t>
            </a:r>
            <a:r>
              <a:rPr lang="es-MX" dirty="0" err="1" smtClean="0"/>
              <a:t>us</a:t>
            </a:r>
            <a:r>
              <a:rPr lang="es-MX" dirty="0" smtClean="0"/>
              <a:t>, participio de </a:t>
            </a:r>
            <a:r>
              <a:rPr lang="es-MX" dirty="0" err="1" smtClean="0"/>
              <a:t>moveo</a:t>
            </a:r>
            <a:r>
              <a:rPr lang="es-MX" dirty="0" smtClean="0"/>
              <a:t>.</a:t>
            </a:r>
          </a:p>
          <a:p>
            <a:pPr algn="just"/>
            <a:endParaRPr lang="es-MX" dirty="0" smtClean="0"/>
          </a:p>
          <a:p>
            <a:pPr algn="just"/>
            <a:r>
              <a:rPr lang="es-MX" b="1" dirty="0" smtClean="0"/>
              <a:t>Sistema de referencia. </a:t>
            </a:r>
            <a:r>
              <a:rPr lang="es-MX" dirty="0" smtClean="0"/>
              <a:t>Cualquier cuerpo o punto que se selecciona para describir la posición  o el movimiento de otros cuerpos (Gutiérrez, 2010)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112118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Bloque II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De los siguientes inciso resuélvelos de acuerdo a lo que se te pide. Recuerda colocar datos, fórmula, despeje y conversión de unidades y el resultado subrayarlo con “x” color.</a:t>
            </a:r>
          </a:p>
          <a:p>
            <a:pPr marL="582930" indent="-514350" algn="just">
              <a:buFont typeface="+mj-lt"/>
              <a:buAutoNum type="alphaLcParenR"/>
            </a:pPr>
            <a:r>
              <a:rPr lang="es-MX" dirty="0" smtClean="0"/>
              <a:t>V= 80m/s    t  =  3 min       d  =  ?</a:t>
            </a:r>
          </a:p>
          <a:p>
            <a:pPr marL="582930" indent="-514350" algn="just">
              <a:buFont typeface="+mj-lt"/>
              <a:buAutoNum type="alphaLcParenR"/>
            </a:pPr>
            <a:r>
              <a:rPr lang="es-MX" dirty="0" smtClean="0"/>
              <a:t>T   =  5 min          d  =  800m       V =  m/s ?</a:t>
            </a:r>
          </a:p>
          <a:p>
            <a:pPr marL="582930" indent="-514350" algn="just">
              <a:buFont typeface="+mj-lt"/>
              <a:buAutoNum type="alphaLcParenR"/>
            </a:pPr>
            <a:r>
              <a:rPr lang="es-MX" dirty="0" smtClean="0"/>
              <a:t>T   =  2h                d   =  3500m     V = m/s y km/s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6997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620688"/>
            <a:ext cx="7772400" cy="5518848"/>
          </a:xfrm>
        </p:spPr>
        <p:txBody>
          <a:bodyPr>
            <a:normAutofit/>
          </a:bodyPr>
          <a:lstStyle/>
          <a:p>
            <a:pPr algn="just"/>
            <a:r>
              <a:rPr lang="es-MX" b="1" dirty="0" smtClean="0"/>
              <a:t>Trayectoria de un cuerpo. </a:t>
            </a:r>
            <a:r>
              <a:rPr lang="es-MX" dirty="0" smtClean="0"/>
              <a:t>Línea imaginaría que recorre el cuerpo durante su movimiento. La trayectoria se determina siempre respecto al sistema de referencia.</a:t>
            </a:r>
          </a:p>
          <a:p>
            <a:pPr algn="just"/>
            <a:endParaRPr lang="es-MX" dirty="0" smtClean="0"/>
          </a:p>
          <a:p>
            <a:pPr algn="just"/>
            <a:r>
              <a:rPr lang="es-MX" b="1" dirty="0" smtClean="0"/>
              <a:t>Distancia. </a:t>
            </a:r>
            <a:r>
              <a:rPr lang="es-MX" dirty="0" smtClean="0"/>
              <a:t>Longitud de la trayectoria que describe un cuerpo.</a:t>
            </a:r>
          </a:p>
          <a:p>
            <a:pPr algn="just"/>
            <a:endParaRPr lang="es-MX" dirty="0" smtClean="0"/>
          </a:p>
          <a:p>
            <a:pPr algn="just"/>
            <a:r>
              <a:rPr lang="es-MX" b="1" dirty="0" smtClean="0"/>
              <a:t>Desplazamiento. </a:t>
            </a:r>
            <a:r>
              <a:rPr lang="es-MX" dirty="0" smtClean="0"/>
              <a:t>Cambio de posición que experimenta un cuerpo desde una posición inicial hasta una posición final.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83702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Forma libre"/>
          <p:cNvSpPr/>
          <p:nvPr/>
        </p:nvSpPr>
        <p:spPr>
          <a:xfrm rot="17373879">
            <a:off x="3022331" y="2636912"/>
            <a:ext cx="3260312" cy="2723092"/>
          </a:xfrm>
          <a:custGeom>
            <a:avLst/>
            <a:gdLst>
              <a:gd name="connsiteX0" fmla="*/ 0 w 3260312"/>
              <a:gd name="connsiteY0" fmla="*/ 748129 h 2723092"/>
              <a:gd name="connsiteX1" fmla="*/ 3168502 w 3260312"/>
              <a:gd name="connsiteY1" fmla="*/ 88910 h 2723092"/>
              <a:gd name="connsiteX2" fmla="*/ 2402958 w 3260312"/>
              <a:gd name="connsiteY2" fmla="*/ 2491868 h 2723092"/>
              <a:gd name="connsiteX3" fmla="*/ 2360428 w 3260312"/>
              <a:gd name="connsiteY3" fmla="*/ 2491868 h 272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0312" h="2723092">
                <a:moveTo>
                  <a:pt x="0" y="748129"/>
                </a:moveTo>
                <a:cubicBezTo>
                  <a:pt x="1384004" y="273208"/>
                  <a:pt x="2768009" y="-201713"/>
                  <a:pt x="3168502" y="88910"/>
                </a:cubicBezTo>
                <a:cubicBezTo>
                  <a:pt x="3568995" y="379533"/>
                  <a:pt x="2537637" y="2091375"/>
                  <a:pt x="2402958" y="2491868"/>
                </a:cubicBezTo>
                <a:cubicBezTo>
                  <a:pt x="2268279" y="2892361"/>
                  <a:pt x="2314353" y="2692114"/>
                  <a:pt x="2360428" y="2491868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6" name="5 Conector recto"/>
          <p:cNvCxnSpPr/>
          <p:nvPr/>
        </p:nvCxnSpPr>
        <p:spPr>
          <a:xfrm flipV="1">
            <a:off x="3238355" y="3573017"/>
            <a:ext cx="3242959" cy="194421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20064516">
            <a:off x="3444481" y="532570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X 0</a:t>
            </a:r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 rot="20012648">
            <a:off x="2583988" y="1549517"/>
            <a:ext cx="2316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Distancia recorrida </a:t>
            </a:r>
            <a:endParaRPr lang="es-MX" dirty="0"/>
          </a:p>
        </p:txBody>
      </p:sp>
      <p:sp>
        <p:nvSpPr>
          <p:cNvPr id="10" name="9 CuadroTexto"/>
          <p:cNvSpPr txBox="1"/>
          <p:nvPr/>
        </p:nvSpPr>
        <p:spPr>
          <a:xfrm rot="19828673">
            <a:off x="6049266" y="381379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X f</a:t>
            </a:r>
            <a:endParaRPr lang="es-MX" dirty="0"/>
          </a:p>
        </p:txBody>
      </p:sp>
      <p:sp>
        <p:nvSpPr>
          <p:cNvPr id="11" name="10 CuadroTexto"/>
          <p:cNvSpPr txBox="1"/>
          <p:nvPr/>
        </p:nvSpPr>
        <p:spPr>
          <a:xfrm rot="20213428">
            <a:off x="3613611" y="2905143"/>
            <a:ext cx="1389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Trayectoria </a:t>
            </a:r>
            <a:endParaRPr lang="es-MX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515633" y="478786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X 0</a:t>
            </a:r>
            <a:endParaRPr lang="es-MX" dirty="0"/>
          </a:p>
        </p:txBody>
      </p:sp>
      <p:sp>
        <p:nvSpPr>
          <p:cNvPr id="13" name="12 Forma libre"/>
          <p:cNvSpPr/>
          <p:nvPr/>
        </p:nvSpPr>
        <p:spPr>
          <a:xfrm rot="17373879">
            <a:off x="2710789" y="2456325"/>
            <a:ext cx="3751729" cy="3016662"/>
          </a:xfrm>
          <a:custGeom>
            <a:avLst/>
            <a:gdLst>
              <a:gd name="connsiteX0" fmla="*/ 0 w 3260312"/>
              <a:gd name="connsiteY0" fmla="*/ 748129 h 2723092"/>
              <a:gd name="connsiteX1" fmla="*/ 3168502 w 3260312"/>
              <a:gd name="connsiteY1" fmla="*/ 88910 h 2723092"/>
              <a:gd name="connsiteX2" fmla="*/ 2402958 w 3260312"/>
              <a:gd name="connsiteY2" fmla="*/ 2491868 h 2723092"/>
              <a:gd name="connsiteX3" fmla="*/ 2360428 w 3260312"/>
              <a:gd name="connsiteY3" fmla="*/ 2491868 h 272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0312" h="2723092">
                <a:moveTo>
                  <a:pt x="0" y="748129"/>
                </a:moveTo>
                <a:cubicBezTo>
                  <a:pt x="1384004" y="273208"/>
                  <a:pt x="2768009" y="-201713"/>
                  <a:pt x="3168502" y="88910"/>
                </a:cubicBezTo>
                <a:cubicBezTo>
                  <a:pt x="3568995" y="379533"/>
                  <a:pt x="2537637" y="2091375"/>
                  <a:pt x="2402958" y="2491868"/>
                </a:cubicBezTo>
                <a:cubicBezTo>
                  <a:pt x="2268279" y="2892361"/>
                  <a:pt x="2314353" y="2692114"/>
                  <a:pt x="2360428" y="2491868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CuadroTexto"/>
          <p:cNvSpPr txBox="1"/>
          <p:nvPr/>
        </p:nvSpPr>
        <p:spPr>
          <a:xfrm>
            <a:off x="395536" y="3089809"/>
            <a:ext cx="24281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dirty="0" smtClean="0"/>
              <a:t>La siguiente figura, muestra los conceptos anteriores. 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292659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Desplazamiento se representa  con la siguiente fórmula: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2132856"/>
                <a:ext cx="7772400" cy="4222704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s-MX" sz="46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s-MX" sz="46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s-MX" sz="46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s-MX" sz="4600" b="0" i="1" smtClean="0">
                        <a:latin typeface="Cambria Math"/>
                        <a:ea typeface="Cambria Math"/>
                      </a:rPr>
                      <m:t>  =  </m:t>
                    </m:r>
                    <m:sSub>
                      <m:sSubPr>
                        <m:ctrlPr>
                          <a:rPr lang="es-MX" sz="46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s-MX" sz="46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s-MX" sz="46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  <m:sub>
                        <m:r>
                          <a:rPr lang="es-MX" sz="4600" b="0" i="1" smtClean="0">
                            <a:latin typeface="Cambria Math"/>
                            <a:ea typeface="Cambria Math"/>
                          </a:rPr>
                          <m:t>𝑓</m:t>
                        </m:r>
                      </m:sub>
                    </m:sSub>
                    <m:r>
                      <a:rPr lang="es-MX" sz="4600" b="0" i="1" smtClean="0">
                        <a:latin typeface="Cambria Math"/>
                        <a:ea typeface="Cambria Math"/>
                      </a:rPr>
                      <m:t>    −    </m:t>
                    </m:r>
                    <m:sSub>
                      <m:sSubPr>
                        <m:ctrlPr>
                          <a:rPr lang="es-MX" sz="46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s-MX" sz="46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s-MX" sz="46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  <m:sub>
                        <m:r>
                          <a:rPr lang="es-MX" sz="4600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s-MX" sz="4600" dirty="0" smtClean="0"/>
              </a:p>
              <a:p>
                <a:endParaRPr lang="es-MX" dirty="0"/>
              </a:p>
              <a:p>
                <a:r>
                  <a:rPr lang="es-MX" dirty="0" smtClean="0"/>
                  <a:t>Donde:</a:t>
                </a:r>
              </a:p>
              <a:p>
                <a:r>
                  <a:rPr lang="el-GR" dirty="0" smtClean="0">
                    <a:latin typeface="Calibri"/>
                    <a:cs typeface="Calibri"/>
                  </a:rPr>
                  <a:t>Δ</a:t>
                </a:r>
                <a:r>
                  <a:rPr lang="es-MX" dirty="0" smtClean="0">
                    <a:latin typeface="Calibri"/>
                    <a:cs typeface="Calibri"/>
                  </a:rPr>
                  <a:t>X  =  desplazamiento</a:t>
                </a:r>
              </a:p>
              <a:p>
                <a:r>
                  <a:rPr lang="es-MX" dirty="0" err="1" smtClean="0">
                    <a:latin typeface="Calibri"/>
                    <a:cs typeface="Calibri"/>
                  </a:rPr>
                  <a:t>Xf</a:t>
                </a:r>
                <a:r>
                  <a:rPr lang="es-MX" dirty="0" smtClean="0">
                    <a:latin typeface="Calibri"/>
                    <a:cs typeface="Calibri"/>
                  </a:rPr>
                  <a:t>  =  posición final del objeto</a:t>
                </a:r>
              </a:p>
              <a:p>
                <a:r>
                  <a:rPr lang="es-MX" dirty="0" smtClean="0">
                    <a:latin typeface="Calibri"/>
                    <a:cs typeface="Calibri"/>
                  </a:rPr>
                  <a:t>Xi  =  posición inicial del objeto</a:t>
                </a:r>
                <a:endParaRPr lang="es-MX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2132856"/>
                <a:ext cx="7772400" cy="4222704"/>
              </a:xfrm>
              <a:blipFill rotWithShape="1">
                <a:blip r:embed="rId2"/>
                <a:stretch>
                  <a:fillRect l="-47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0262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Por ejemplo: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783560"/>
            <a:ext cx="7906072" cy="4572000"/>
          </a:xfrm>
        </p:spPr>
        <p:txBody>
          <a:bodyPr/>
          <a:lstStyle/>
          <a:p>
            <a:pPr algn="just"/>
            <a:r>
              <a:rPr lang="es-MX" dirty="0" smtClean="0"/>
              <a:t>Determina el desplazamiento del objeto que se mueve desde el punto A hasta el punto B.</a:t>
            </a:r>
          </a:p>
          <a:p>
            <a:pPr algn="just"/>
            <a:endParaRPr lang="es-MX" dirty="0"/>
          </a:p>
          <a:p>
            <a:pPr algn="just"/>
            <a:endParaRPr lang="es-MX" dirty="0" smtClean="0"/>
          </a:p>
          <a:p>
            <a:pPr algn="just"/>
            <a:endParaRPr lang="es-MX" dirty="0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1691680" y="4149080"/>
            <a:ext cx="626469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4644008" y="3861048"/>
            <a:ext cx="0" cy="6480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3563888" y="3892714"/>
            <a:ext cx="0" cy="6480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6300192" y="3861048"/>
            <a:ext cx="0" cy="6480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539552" y="396441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Oeste </a:t>
            </a:r>
            <a:endParaRPr lang="es-MX" dirty="0"/>
          </a:p>
        </p:txBody>
      </p:sp>
      <p:sp>
        <p:nvSpPr>
          <p:cNvPr id="13" name="12 CuadroTexto"/>
          <p:cNvSpPr txBox="1"/>
          <p:nvPr/>
        </p:nvSpPr>
        <p:spPr>
          <a:xfrm>
            <a:off x="2126126" y="2996952"/>
            <a:ext cx="1725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Dirección negativa  </a:t>
            </a:r>
            <a:endParaRPr lang="es-MX" dirty="0"/>
          </a:p>
        </p:txBody>
      </p:sp>
      <p:sp>
        <p:nvSpPr>
          <p:cNvPr id="14" name="13 CuadroTexto"/>
          <p:cNvSpPr txBox="1"/>
          <p:nvPr/>
        </p:nvSpPr>
        <p:spPr>
          <a:xfrm>
            <a:off x="5436096" y="2924944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Dirección positiva  </a:t>
            </a:r>
            <a:endParaRPr lang="es-MX" dirty="0"/>
          </a:p>
        </p:txBody>
      </p:sp>
      <p:sp>
        <p:nvSpPr>
          <p:cNvPr id="15" name="14 CuadroTexto"/>
          <p:cNvSpPr txBox="1"/>
          <p:nvPr/>
        </p:nvSpPr>
        <p:spPr>
          <a:xfrm>
            <a:off x="4499992" y="479094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0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8172400" y="400041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Este  </a:t>
            </a:r>
            <a:endParaRPr lang="es-MX" dirty="0"/>
          </a:p>
        </p:txBody>
      </p:sp>
      <p:sp>
        <p:nvSpPr>
          <p:cNvPr id="17" name="16 CuadroTexto"/>
          <p:cNvSpPr txBox="1"/>
          <p:nvPr/>
        </p:nvSpPr>
        <p:spPr>
          <a:xfrm>
            <a:off x="4851161" y="4643844"/>
            <a:ext cx="68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A, Xi</a:t>
            </a:r>
            <a:endParaRPr lang="es-MX" dirty="0"/>
          </a:p>
        </p:txBody>
      </p:sp>
      <p:sp>
        <p:nvSpPr>
          <p:cNvPr id="18" name="17 CuadroTexto"/>
          <p:cNvSpPr txBox="1"/>
          <p:nvPr/>
        </p:nvSpPr>
        <p:spPr>
          <a:xfrm>
            <a:off x="6048164" y="4758680"/>
            <a:ext cx="68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B , </a:t>
            </a:r>
            <a:r>
              <a:rPr lang="es-MX" dirty="0" err="1" smtClean="0"/>
              <a:t>Xf</a:t>
            </a:r>
            <a:endParaRPr lang="es-MX" dirty="0"/>
          </a:p>
        </p:txBody>
      </p:sp>
      <p:cxnSp>
        <p:nvCxnSpPr>
          <p:cNvPr id="19" name="18 Conector recto"/>
          <p:cNvCxnSpPr/>
          <p:nvPr/>
        </p:nvCxnSpPr>
        <p:spPr>
          <a:xfrm>
            <a:off x="5193199" y="3861048"/>
            <a:ext cx="0" cy="6480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4067944" y="3885258"/>
            <a:ext cx="0" cy="6480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5724128" y="3863992"/>
            <a:ext cx="0" cy="6480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3059832" y="3892714"/>
            <a:ext cx="0" cy="6480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4824028" y="537321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30 cm </a:t>
            </a:r>
            <a:endParaRPr lang="es-MX" dirty="0"/>
          </a:p>
        </p:txBody>
      </p:sp>
      <p:sp>
        <p:nvSpPr>
          <p:cNvPr id="24" name="23 CuadroTexto"/>
          <p:cNvSpPr txBox="1"/>
          <p:nvPr/>
        </p:nvSpPr>
        <p:spPr>
          <a:xfrm>
            <a:off x="6156176" y="537321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8</a:t>
            </a:r>
            <a:r>
              <a:rPr lang="es-MX" dirty="0" smtClean="0"/>
              <a:t>0 cm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00083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Solución: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s-MX" dirty="0" smtClean="0"/>
                  <a:t>Datos                               Fórmula</a:t>
                </a:r>
              </a:p>
              <a:p>
                <a:endParaRPr lang="es-MX" dirty="0"/>
              </a:p>
              <a:p>
                <a:r>
                  <a:rPr lang="es-MX" dirty="0" smtClean="0"/>
                  <a:t>Xi  =  30m                     </a:t>
                </a:r>
                <a14:m>
                  <m:oMath xmlns:m="http://schemas.openxmlformats.org/officeDocument/2006/math">
                    <m:r>
                      <a:rPr lang="es-MX" sz="3200" i="1">
                        <a:latin typeface="Cambria Math"/>
                        <a:ea typeface="Cambria Math"/>
                      </a:rPr>
                      <m:t>∆ </m:t>
                    </m:r>
                    <m:r>
                      <a:rPr lang="es-MX" sz="3200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s-MX" sz="3200" i="1">
                        <a:latin typeface="Cambria Math"/>
                        <a:ea typeface="Cambria Math"/>
                      </a:rPr>
                      <m:t>  =  </m:t>
                    </m:r>
                    <m:sSub>
                      <m:sSubPr>
                        <m:ctrlPr>
                          <a:rPr lang="es-MX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s-MX" sz="3200" i="1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s-MX" sz="3200" i="1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  <m:sub>
                        <m:r>
                          <a:rPr lang="es-MX" sz="3200" i="1">
                            <a:latin typeface="Cambria Math"/>
                            <a:ea typeface="Cambria Math"/>
                          </a:rPr>
                          <m:t>𝑓</m:t>
                        </m:r>
                      </m:sub>
                    </m:sSub>
                    <m:r>
                      <a:rPr lang="es-MX" sz="3200" i="1">
                        <a:latin typeface="Cambria Math"/>
                        <a:ea typeface="Cambria Math"/>
                      </a:rPr>
                      <m:t>    −    </m:t>
                    </m:r>
                    <m:sSub>
                      <m:sSubPr>
                        <m:ctrlPr>
                          <a:rPr lang="es-MX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s-MX" sz="3200" i="1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s-MX" sz="3200" i="1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  <m:sub>
                        <m:r>
                          <a:rPr lang="es-MX" sz="3200" i="1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s-MX" sz="3200" dirty="0"/>
              </a:p>
              <a:p>
                <a:endParaRPr lang="es-MX" dirty="0" smtClean="0"/>
              </a:p>
              <a:p>
                <a:r>
                  <a:rPr lang="es-MX" dirty="0" err="1" smtClean="0"/>
                  <a:t>Xf</a:t>
                </a:r>
                <a:r>
                  <a:rPr lang="es-MX" dirty="0" smtClean="0"/>
                  <a:t>  = 80cm                 sustitución </a:t>
                </a:r>
              </a:p>
              <a:p>
                <a:pPr marL="68580" indent="0">
                  <a:buNone/>
                </a:pPr>
                <a:r>
                  <a:rPr lang="es-MX" dirty="0" smtClean="0"/>
                  <a:t>                                            </a:t>
                </a:r>
              </a:p>
              <a:p>
                <a:r>
                  <a:rPr lang="es-MX" dirty="0" smtClean="0">
                    <a:latin typeface="Calibri"/>
                    <a:cs typeface="Calibri"/>
                  </a:rPr>
                  <a:t>ΔX  =  ?       </a:t>
                </a:r>
                <a:r>
                  <a:rPr lang="es-MX" dirty="0">
                    <a:latin typeface="Calibri"/>
                    <a:cs typeface="Calibri"/>
                  </a:rPr>
                  <a:t>ΔX  = </a:t>
                </a:r>
                <a:r>
                  <a:rPr lang="es-MX" dirty="0" smtClean="0">
                    <a:latin typeface="Calibri"/>
                    <a:cs typeface="Calibri"/>
                  </a:rPr>
                  <a:t> (80m  -  30m)   =  50m hacia</a:t>
                </a:r>
              </a:p>
              <a:p>
                <a:pPr marL="68580" indent="0">
                  <a:buNone/>
                </a:pPr>
                <a:r>
                  <a:rPr lang="es-MX" dirty="0">
                    <a:latin typeface="Calibri"/>
                    <a:cs typeface="Calibri"/>
                  </a:rPr>
                  <a:t> </a:t>
                </a:r>
                <a:r>
                  <a:rPr lang="es-MX" dirty="0" smtClean="0">
                    <a:latin typeface="Calibri"/>
                    <a:cs typeface="Calibri"/>
                  </a:rPr>
                  <a:t>                                                                  el este </a:t>
                </a:r>
                <a:endParaRPr lang="es-MX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71" t="-1600" b="-133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603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Ejercicios (2da. Parte)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 algn="just">
              <a:buFont typeface="+mj-lt"/>
              <a:buAutoNum type="arabicPeriod"/>
            </a:pPr>
            <a:r>
              <a:rPr lang="es-MX" dirty="0" smtClean="0"/>
              <a:t>Determina el desplazamiento del objeto desde el punto A al punto B, de los siguientes incisos:</a:t>
            </a:r>
          </a:p>
          <a:p>
            <a:pPr marL="68580" indent="0" algn="just">
              <a:buNone/>
            </a:pPr>
            <a:r>
              <a:rPr lang="es-MX" dirty="0" smtClean="0"/>
              <a:t>a)</a:t>
            </a:r>
          </a:p>
          <a:p>
            <a:pPr marL="68580" indent="0">
              <a:buNone/>
            </a:pPr>
            <a:endParaRPr lang="es-MX" dirty="0"/>
          </a:p>
        </p:txBody>
      </p:sp>
      <p:cxnSp>
        <p:nvCxnSpPr>
          <p:cNvPr id="4" name="3 Conector recto de flecha"/>
          <p:cNvCxnSpPr/>
          <p:nvPr/>
        </p:nvCxnSpPr>
        <p:spPr>
          <a:xfrm>
            <a:off x="1691680" y="4149080"/>
            <a:ext cx="626469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4644008" y="3861048"/>
            <a:ext cx="0" cy="6480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3563888" y="3892714"/>
            <a:ext cx="0" cy="6480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6300192" y="3861048"/>
            <a:ext cx="0" cy="6480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539552" y="396441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Oeste </a:t>
            </a:r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>
            <a:off x="4499992" y="479094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0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8172400" y="400041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Este  </a:t>
            </a:r>
            <a:endParaRPr lang="es-MX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851161" y="4643844"/>
            <a:ext cx="68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A, Xi</a:t>
            </a:r>
            <a:endParaRPr lang="es-MX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048164" y="4758680"/>
            <a:ext cx="68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B , </a:t>
            </a:r>
            <a:r>
              <a:rPr lang="es-MX" dirty="0" err="1" smtClean="0"/>
              <a:t>Xf</a:t>
            </a:r>
            <a:endParaRPr lang="es-MX" dirty="0"/>
          </a:p>
        </p:txBody>
      </p:sp>
      <p:cxnSp>
        <p:nvCxnSpPr>
          <p:cNvPr id="13" name="12 Conector recto"/>
          <p:cNvCxnSpPr/>
          <p:nvPr/>
        </p:nvCxnSpPr>
        <p:spPr>
          <a:xfrm>
            <a:off x="5193199" y="3861048"/>
            <a:ext cx="0" cy="6480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4067944" y="3885258"/>
            <a:ext cx="0" cy="6480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5724128" y="3863992"/>
            <a:ext cx="0" cy="6480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3059832" y="3892714"/>
            <a:ext cx="0" cy="6480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4824028" y="537321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20 cm </a:t>
            </a:r>
            <a:endParaRPr lang="es-MX" dirty="0"/>
          </a:p>
        </p:txBody>
      </p:sp>
      <p:sp>
        <p:nvSpPr>
          <p:cNvPr id="18" name="17 CuadroTexto"/>
          <p:cNvSpPr txBox="1"/>
          <p:nvPr/>
        </p:nvSpPr>
        <p:spPr>
          <a:xfrm>
            <a:off x="6156176" y="537321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8</a:t>
            </a:r>
            <a:r>
              <a:rPr lang="es-MX" dirty="0" smtClean="0"/>
              <a:t>0 cm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2988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 de flecha"/>
          <p:cNvCxnSpPr/>
          <p:nvPr/>
        </p:nvCxnSpPr>
        <p:spPr>
          <a:xfrm>
            <a:off x="1398081" y="1412776"/>
            <a:ext cx="626469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4350409" y="1124744"/>
            <a:ext cx="0" cy="6480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3270289" y="1156410"/>
            <a:ext cx="0" cy="6480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6006593" y="1124744"/>
            <a:ext cx="0" cy="6480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245953" y="122811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Oeste </a:t>
            </a:r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>
            <a:off x="4206393" y="205464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0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7878801" y="126411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Este  </a:t>
            </a:r>
            <a:endParaRPr lang="es-MX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557562" y="1907540"/>
            <a:ext cx="68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A, Xi</a:t>
            </a:r>
            <a:endParaRPr lang="es-MX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411760" y="1847050"/>
            <a:ext cx="68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B , </a:t>
            </a:r>
            <a:r>
              <a:rPr lang="es-MX" dirty="0" err="1" smtClean="0"/>
              <a:t>Xf</a:t>
            </a:r>
            <a:endParaRPr lang="es-MX" dirty="0"/>
          </a:p>
        </p:txBody>
      </p:sp>
      <p:cxnSp>
        <p:nvCxnSpPr>
          <p:cNvPr id="13" name="12 Conector recto"/>
          <p:cNvCxnSpPr/>
          <p:nvPr/>
        </p:nvCxnSpPr>
        <p:spPr>
          <a:xfrm>
            <a:off x="4899600" y="1124744"/>
            <a:ext cx="0" cy="6480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3774345" y="1148954"/>
            <a:ext cx="0" cy="6480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5430529" y="1127688"/>
            <a:ext cx="0" cy="6480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2766233" y="1156410"/>
            <a:ext cx="0" cy="6480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4530429" y="263691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30 cm </a:t>
            </a:r>
            <a:endParaRPr lang="es-MX" dirty="0"/>
          </a:p>
        </p:txBody>
      </p:sp>
      <p:sp>
        <p:nvSpPr>
          <p:cNvPr id="18" name="17 CuadroTexto"/>
          <p:cNvSpPr txBox="1"/>
          <p:nvPr/>
        </p:nvSpPr>
        <p:spPr>
          <a:xfrm>
            <a:off x="2519772" y="246158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-70 cm </a:t>
            </a:r>
            <a:endParaRPr lang="es-MX" dirty="0"/>
          </a:p>
        </p:txBody>
      </p:sp>
      <p:cxnSp>
        <p:nvCxnSpPr>
          <p:cNvPr id="19" name="18 Conector recto de flecha"/>
          <p:cNvCxnSpPr/>
          <p:nvPr/>
        </p:nvCxnSpPr>
        <p:spPr>
          <a:xfrm>
            <a:off x="1511660" y="4149080"/>
            <a:ext cx="626469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4463988" y="3861048"/>
            <a:ext cx="0" cy="6480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3383868" y="3892714"/>
            <a:ext cx="0" cy="6480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6120172" y="3861048"/>
            <a:ext cx="0" cy="6480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359532" y="396441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Oeste </a:t>
            </a:r>
            <a:endParaRPr lang="es-MX" dirty="0"/>
          </a:p>
        </p:txBody>
      </p:sp>
      <p:sp>
        <p:nvSpPr>
          <p:cNvPr id="24" name="23 CuadroTexto"/>
          <p:cNvSpPr txBox="1"/>
          <p:nvPr/>
        </p:nvSpPr>
        <p:spPr>
          <a:xfrm>
            <a:off x="4319972" y="479094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0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7992380" y="400041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Este  </a:t>
            </a:r>
            <a:endParaRPr lang="es-MX" dirty="0"/>
          </a:p>
        </p:txBody>
      </p:sp>
      <p:sp>
        <p:nvSpPr>
          <p:cNvPr id="27" name="26 CuadroTexto"/>
          <p:cNvSpPr txBox="1"/>
          <p:nvPr/>
        </p:nvSpPr>
        <p:spPr>
          <a:xfrm>
            <a:off x="5868144" y="4758680"/>
            <a:ext cx="68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B , </a:t>
            </a:r>
            <a:r>
              <a:rPr lang="es-MX" dirty="0" err="1" smtClean="0"/>
              <a:t>Xf</a:t>
            </a:r>
            <a:endParaRPr lang="es-MX" dirty="0"/>
          </a:p>
        </p:txBody>
      </p:sp>
      <p:cxnSp>
        <p:nvCxnSpPr>
          <p:cNvPr id="28" name="27 Conector recto"/>
          <p:cNvCxnSpPr/>
          <p:nvPr/>
        </p:nvCxnSpPr>
        <p:spPr>
          <a:xfrm>
            <a:off x="5013179" y="3861048"/>
            <a:ext cx="0" cy="6480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3887924" y="3885258"/>
            <a:ext cx="0" cy="6480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>
            <a:off x="5544108" y="3863992"/>
            <a:ext cx="0" cy="6480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>
            <a:off x="2879812" y="3892714"/>
            <a:ext cx="0" cy="6480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5976156" y="537321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40 cm </a:t>
            </a:r>
            <a:endParaRPr lang="es-MX" dirty="0"/>
          </a:p>
        </p:txBody>
      </p:sp>
      <p:sp>
        <p:nvSpPr>
          <p:cNvPr id="34" name="33 CuadroTexto"/>
          <p:cNvSpPr txBox="1"/>
          <p:nvPr/>
        </p:nvSpPr>
        <p:spPr>
          <a:xfrm>
            <a:off x="2510901" y="4724198"/>
            <a:ext cx="68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A, Xi</a:t>
            </a:r>
            <a:endParaRPr lang="es-MX" dirty="0"/>
          </a:p>
        </p:txBody>
      </p:sp>
      <p:sp>
        <p:nvSpPr>
          <p:cNvPr id="35" name="34 CuadroTexto"/>
          <p:cNvSpPr txBox="1"/>
          <p:nvPr/>
        </p:nvSpPr>
        <p:spPr>
          <a:xfrm>
            <a:off x="2483768" y="545357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-95 cm </a:t>
            </a:r>
            <a:endParaRPr lang="es-MX" dirty="0"/>
          </a:p>
        </p:txBody>
      </p:sp>
      <p:sp>
        <p:nvSpPr>
          <p:cNvPr id="36" name="35 CuadroTexto"/>
          <p:cNvSpPr txBox="1"/>
          <p:nvPr/>
        </p:nvSpPr>
        <p:spPr>
          <a:xfrm>
            <a:off x="539552" y="548680"/>
            <a:ext cx="1116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b) </a:t>
            </a:r>
            <a:endParaRPr lang="es-MX" dirty="0"/>
          </a:p>
        </p:txBody>
      </p:sp>
      <p:sp>
        <p:nvSpPr>
          <p:cNvPr id="37" name="36 CuadroTexto"/>
          <p:cNvSpPr txBox="1"/>
          <p:nvPr/>
        </p:nvSpPr>
        <p:spPr>
          <a:xfrm>
            <a:off x="539552" y="3356992"/>
            <a:ext cx="858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c)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785595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110</TotalTime>
  <Words>900</Words>
  <Application>Microsoft Office PowerPoint</Application>
  <PresentationFormat>Presentación en pantalla (4:3)</PresentationFormat>
  <Paragraphs>144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Metro</vt:lpstr>
      <vt:lpstr>Tema: Análisis del movimiento    </vt:lpstr>
      <vt:lpstr>Conceptos básicos</vt:lpstr>
      <vt:lpstr>Presentación de PowerPoint</vt:lpstr>
      <vt:lpstr>Presentación de PowerPoint</vt:lpstr>
      <vt:lpstr>Desplazamiento se representa  con la siguiente fórmula:</vt:lpstr>
      <vt:lpstr>Por ejemplo:</vt:lpstr>
      <vt:lpstr>Solución:</vt:lpstr>
      <vt:lpstr>Ejercicios (2da. Parte)</vt:lpstr>
      <vt:lpstr>Presentación de PowerPoint</vt:lpstr>
      <vt:lpstr>Movimiento en una dimensión </vt:lpstr>
      <vt:lpstr>Presentación de PowerPoint</vt:lpstr>
      <vt:lpstr>Su fórmula es: </vt:lpstr>
      <vt:lpstr>Por ejemplo: </vt:lpstr>
      <vt:lpstr>Solución </vt:lpstr>
      <vt:lpstr>Presentación de PowerPoint</vt:lpstr>
      <vt:lpstr>Solución </vt:lpstr>
      <vt:lpstr>Ejercicios </vt:lpstr>
      <vt:lpstr>Bloque I</vt:lpstr>
      <vt:lpstr>Presentación de PowerPoint</vt:lpstr>
      <vt:lpstr>Bloque 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Tema: Análisis del movimiento</dc:title>
  <dc:creator>pc</dc:creator>
  <cp:lastModifiedBy>pc</cp:lastModifiedBy>
  <cp:revision>16</cp:revision>
  <dcterms:created xsi:type="dcterms:W3CDTF">2017-10-02T15:17:26Z</dcterms:created>
  <dcterms:modified xsi:type="dcterms:W3CDTF">2017-10-03T15:07:48Z</dcterms:modified>
</cp:coreProperties>
</file>