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E3A-CB25-4910-A6D4-694279E6374F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286-4FCC-47DA-86B0-E74B57ED47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E3A-CB25-4910-A6D4-694279E6374F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286-4FCC-47DA-86B0-E74B57ED47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E3A-CB25-4910-A6D4-694279E6374F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286-4FCC-47DA-86B0-E74B57ED47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E3A-CB25-4910-A6D4-694279E6374F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286-4FCC-47DA-86B0-E74B57ED47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E3A-CB25-4910-A6D4-694279E6374F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286-4FCC-47DA-86B0-E74B57ED47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E3A-CB25-4910-A6D4-694279E6374F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286-4FCC-47DA-86B0-E74B57ED47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E3A-CB25-4910-A6D4-694279E6374F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286-4FCC-47DA-86B0-E74B57ED47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E3A-CB25-4910-A6D4-694279E6374F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286-4FCC-47DA-86B0-E74B57ED47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E3A-CB25-4910-A6D4-694279E6374F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286-4FCC-47DA-86B0-E74B57ED47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E3A-CB25-4910-A6D4-694279E6374F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286-4FCC-47DA-86B0-E74B57ED47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E3A-CB25-4910-A6D4-694279E6374F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6286-4FCC-47DA-86B0-E74B57ED47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0EE3A-CB25-4910-A6D4-694279E6374F}" type="datetimeFigureOut">
              <a:rPr lang="es-MX" smtClean="0"/>
              <a:t>12/12/2016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6286-4FCC-47DA-86B0-E74B57ED479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LEY DE GRAVITACION UNIVERSAL.</a:t>
            </a:r>
            <a:br>
              <a:rPr lang="es-MX" b="1" dirty="0"/>
            </a:br>
            <a:r>
              <a:rPr lang="es-MX" b="1" i="1" dirty="0"/>
              <a:t>9.1 LA LEY Y LA FUERZA GRAVITACIONAL.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s-MX" dirty="0"/>
              <a:t>La </a:t>
            </a:r>
            <a:r>
              <a:rPr lang="es-MX" b="1" i="1" dirty="0"/>
              <a:t>Ley de Gravitación Universal fue descubierta por Newton, cuando le cayó</a:t>
            </a:r>
          </a:p>
          <a:p>
            <a:r>
              <a:rPr lang="es-MX" dirty="0"/>
              <a:t>una manzana en la cabeza mientras hacia una siesta debajo de un manzano.</a:t>
            </a:r>
          </a:p>
          <a:p>
            <a:r>
              <a:rPr lang="es-MX" dirty="0"/>
              <a:t>Por este hecho Newton le pregunto al manzano “¿manzano, si la manzana cae,</a:t>
            </a:r>
          </a:p>
          <a:p>
            <a:r>
              <a:rPr lang="es-MX" dirty="0"/>
              <a:t>quizá todos los cuerpos en el Universo se atraen entre sí de la misma forma</a:t>
            </a:r>
          </a:p>
          <a:p>
            <a:r>
              <a:rPr lang="es-MX" dirty="0"/>
              <a:t>como la manzana fue atraída por la Tierra?”. Como el manzano nada le respondió,</a:t>
            </a:r>
          </a:p>
          <a:p>
            <a:r>
              <a:rPr lang="es-MX" dirty="0"/>
              <a:t>Newton comenzó a trabajar sobre eso hasta que descubrió la </a:t>
            </a:r>
            <a:r>
              <a:rPr lang="es-MX" i="1" dirty="0"/>
              <a:t>Ley de</a:t>
            </a:r>
          </a:p>
          <a:p>
            <a:r>
              <a:rPr lang="es-MX" i="1" dirty="0"/>
              <a:t>Gravitación Universal, que publicó en 1686 en sus </a:t>
            </a:r>
            <a:r>
              <a:rPr lang="es-MX" i="1" dirty="0" err="1"/>
              <a:t>Mathematical</a:t>
            </a:r>
            <a:r>
              <a:rPr lang="es-MX" i="1" dirty="0"/>
              <a:t> </a:t>
            </a:r>
            <a:r>
              <a:rPr lang="es-MX" i="1" dirty="0" err="1"/>
              <a:t>Principles</a:t>
            </a:r>
            <a:endParaRPr lang="es-MX" i="1" dirty="0"/>
          </a:p>
          <a:p>
            <a:r>
              <a:rPr lang="es-MX" i="1" dirty="0"/>
              <a:t>of Natural </a:t>
            </a:r>
            <a:r>
              <a:rPr lang="es-MX" i="1" dirty="0" err="1"/>
              <a:t>Philosophy</a:t>
            </a:r>
            <a:r>
              <a:rPr lang="es-MX" i="1" dirty="0"/>
              <a:t>.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i="1" dirty="0"/>
              <a:t>“Toda partícula material del universo atrae a cualquier otra partícula con</a:t>
            </a:r>
          </a:p>
          <a:p>
            <a:r>
              <a:rPr lang="es-MX" b="1" i="1" dirty="0"/>
              <a:t>una fuerza directamente proporcional al producto de sus masas e inversamente</a:t>
            </a:r>
          </a:p>
          <a:p>
            <a:r>
              <a:rPr lang="es-MX" b="1" i="1" dirty="0"/>
              <a:t>proporcional al cuadrado de la distancia que las separa”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/>
              <a:t>La constante de proporcionalidad </a:t>
            </a:r>
            <a:r>
              <a:rPr lang="es-MX" i="1" dirty="0"/>
              <a:t>G se llama </a:t>
            </a:r>
            <a:r>
              <a:rPr lang="es-MX" b="1" i="1" dirty="0"/>
              <a:t>Constante de Gravitación Universal,</a:t>
            </a:r>
          </a:p>
          <a:p>
            <a:r>
              <a:rPr lang="es-MX" dirty="0"/>
              <a:t>y </a:t>
            </a:r>
            <a:r>
              <a:rPr lang="es-MX" i="1" dirty="0"/>
              <a:t>rˆ12 es un vector unitario radial dirigido desde la masa m1 a la masa</a:t>
            </a:r>
          </a:p>
          <a:p>
            <a:r>
              <a:rPr lang="es-MX" i="1" dirty="0"/>
              <a:t>m2. El valor de G, que se determina experimentalmente, y su unidad de medida</a:t>
            </a:r>
          </a:p>
          <a:p>
            <a:r>
              <a:rPr lang="es-MX" dirty="0"/>
              <a:t>en el SI es </a:t>
            </a:r>
            <a:r>
              <a:rPr lang="es-MX" i="1" dirty="0"/>
              <a:t>6.672 x 10-11 N m2/kg2. El signo menos en la </a:t>
            </a:r>
            <a:r>
              <a:rPr lang="es-MX" b="1" i="1" dirty="0"/>
              <a:t>FG indica que la</a:t>
            </a:r>
          </a:p>
          <a:p>
            <a:r>
              <a:rPr lang="es-MX" dirty="0"/>
              <a:t>fuerza es de atracción, dirigida desde </a:t>
            </a:r>
            <a:r>
              <a:rPr lang="es-MX" i="1" dirty="0"/>
              <a:t>m2 hacia m1, es decir es opuesta a la dirección</a:t>
            </a:r>
          </a:p>
          <a:p>
            <a:r>
              <a:rPr lang="es-MX" dirty="0"/>
              <a:t>radial hacia fuera, desde la masa </a:t>
            </a:r>
            <a:r>
              <a:rPr lang="es-MX" i="1" dirty="0"/>
              <a:t>m1 que ejerce la fuerza sobre m2; en</a:t>
            </a:r>
          </a:p>
          <a:p>
            <a:r>
              <a:rPr lang="es-MX" dirty="0"/>
              <a:t>los cálculos su valor numérico es siempre positivo.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/>
              <a:t>En este punto se debe tener presente que:</a:t>
            </a:r>
          </a:p>
          <a:p>
            <a:r>
              <a:rPr lang="es-MX" dirty="0"/>
              <a:t>• La constante universal </a:t>
            </a:r>
            <a:r>
              <a:rPr lang="es-MX" i="1" dirty="0"/>
              <a:t>G no se debe confundir con el vector </a:t>
            </a:r>
            <a:r>
              <a:rPr lang="es-MX" b="1" i="1" dirty="0"/>
              <a:t>g, que ni es</a:t>
            </a:r>
          </a:p>
          <a:p>
            <a:r>
              <a:rPr lang="es-MX" dirty="0"/>
              <a:t>universal ni es constante.</a:t>
            </a:r>
          </a:p>
          <a:p>
            <a:r>
              <a:rPr lang="es-MX" dirty="0"/>
              <a:t>• La ley de gravitación universal no es ecuación de definición de ninguna de</a:t>
            </a:r>
          </a:p>
          <a:p>
            <a:r>
              <a:rPr lang="es-MX" dirty="0"/>
              <a:t>las variables físicas contenidas en ella.</a:t>
            </a:r>
          </a:p>
          <a:p>
            <a:r>
              <a:rPr lang="es-MX" dirty="0"/>
              <a:t>• La ley de gravitación universal expresa la fuerza entre partículas. Si se</a:t>
            </a:r>
          </a:p>
          <a:p>
            <a:r>
              <a:rPr lang="es-MX" dirty="0"/>
              <a:t>quiere determinar la fuerza gravitacional entre cuerpos reales, se los debe</a:t>
            </a:r>
          </a:p>
          <a:p>
            <a:r>
              <a:rPr lang="es-MX" dirty="0"/>
              <a:t>considerar formado por un conjunto de partículas y usar cálculo integral.</a:t>
            </a:r>
          </a:p>
          <a:p>
            <a:r>
              <a:rPr lang="es-MX" dirty="0"/>
              <a:t>• Las fuerzas de gravitación entre partículas son parejas de acción y reacción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La fuerza con que la Tierra atrae a los cuerpos cerca de la superficie terrestre</a:t>
            </a:r>
          </a:p>
          <a:p>
            <a:r>
              <a:rPr lang="es-MX" dirty="0"/>
              <a:t>se definió como el peso del cuerpo, </a:t>
            </a:r>
            <a:r>
              <a:rPr lang="es-MX" b="1" i="1" dirty="0"/>
              <a:t>P = </a:t>
            </a:r>
            <a:r>
              <a:rPr lang="es-MX" b="1" i="1" dirty="0" err="1"/>
              <a:t>mg.</a:t>
            </a:r>
            <a:r>
              <a:rPr lang="es-MX" b="1" i="1" dirty="0"/>
              <a:t> Esta es la fuerza gravitacional FG</a:t>
            </a:r>
          </a:p>
          <a:p>
            <a:r>
              <a:rPr lang="es-MX" dirty="0"/>
              <a:t>entre el cuerpo de masa </a:t>
            </a:r>
            <a:r>
              <a:rPr lang="es-MX" i="1" dirty="0"/>
              <a:t>m y la Tierra de masa MT, separados una distancia entre</a:t>
            </a:r>
          </a:p>
          <a:p>
            <a:r>
              <a:rPr lang="es-MX" dirty="0"/>
              <a:t>sus centros </a:t>
            </a:r>
            <a:r>
              <a:rPr lang="es-MX" i="1" dirty="0"/>
              <a:t>r = RT + z, donde RT es el radio de la Tierra y z es la altura de</a:t>
            </a:r>
          </a:p>
          <a:p>
            <a:r>
              <a:rPr lang="es-MX" i="1" dirty="0"/>
              <a:t>m sobre el suelo.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i="1" dirty="0"/>
              <a:t>Un satélite de 300 kg describe una órbita circular alrededor de</a:t>
            </a:r>
          </a:p>
          <a:p>
            <a:r>
              <a:rPr lang="es-MX" i="1" dirty="0"/>
              <a:t>la Tierra a una altura igual al radio terrestre (figura 9.2). Calcular a) la rapidez</a:t>
            </a:r>
          </a:p>
          <a:p>
            <a:r>
              <a:rPr lang="es-MX" i="1" dirty="0"/>
              <a:t>orbital del satélite, b) su período de revolución, c) la fuerza gravitacional</a:t>
            </a:r>
          </a:p>
          <a:p>
            <a:r>
              <a:rPr lang="es-MX" i="1" dirty="0"/>
              <a:t>sobre el satélite, d) comparar su peso en la órbita con su peso en la superficie</a:t>
            </a:r>
          </a:p>
          <a:p>
            <a:r>
              <a:rPr lang="es-MX" i="1" dirty="0"/>
              <a:t>de la Tierra.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i="1" dirty="0"/>
              <a:t>Un satélite de 300 kg describe una órbita circular alrededor de</a:t>
            </a:r>
          </a:p>
          <a:p>
            <a:r>
              <a:rPr lang="es-MX" i="1" dirty="0"/>
              <a:t>la Tierra a una altura igual al radio terrestre (figura 9.2). Calcular a) la rapidez</a:t>
            </a:r>
          </a:p>
          <a:p>
            <a:r>
              <a:rPr lang="es-MX" i="1" dirty="0"/>
              <a:t>orbital del satélite, b) su período de revolución, c) la fuerza gravitacional</a:t>
            </a:r>
          </a:p>
          <a:p>
            <a:r>
              <a:rPr lang="es-MX" i="1" dirty="0"/>
              <a:t>sobre el satélite, d) comparar su peso en la órbita con su peso en la superficie</a:t>
            </a:r>
          </a:p>
          <a:p>
            <a:r>
              <a:rPr lang="es-MX" i="1" dirty="0"/>
              <a:t>de la Tierra.</a:t>
            </a:r>
          </a:p>
          <a:p>
            <a:r>
              <a:rPr lang="es-MX" dirty="0"/>
              <a:t>Figura 9.2 Ejemplo 9.1</a:t>
            </a:r>
          </a:p>
          <a:p>
            <a:r>
              <a:rPr lang="es-MX" dirty="0"/>
              <a:t>a) El satélite de masa </a:t>
            </a:r>
            <a:r>
              <a:rPr lang="es-MX" i="1" dirty="0" err="1"/>
              <a:t>mS</a:t>
            </a:r>
            <a:r>
              <a:rPr lang="es-MX" i="1" dirty="0"/>
              <a:t>, se mantiene en órbita por la acción de la fuerza</a:t>
            </a:r>
          </a:p>
          <a:p>
            <a:r>
              <a:rPr lang="es-MX" dirty="0"/>
              <a:t>gravitacional, que actúa como fuerza centrípeta, es decir </a:t>
            </a:r>
            <a:r>
              <a:rPr lang="es-MX" i="1" dirty="0"/>
              <a:t>FG = FC, entonces</a:t>
            </a:r>
          </a:p>
          <a:p>
            <a:r>
              <a:rPr lang="es-MX" dirty="0"/>
              <a:t>se igualan las expresiones de ambas fuerzas: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MX" i="1" dirty="0"/>
              <a:t>F m v C S</a:t>
            </a:r>
          </a:p>
          <a:p>
            <a:r>
              <a:rPr lang="es-MX" dirty="0"/>
              <a:t>2</a:t>
            </a:r>
          </a:p>
          <a:p>
            <a:r>
              <a:rPr lang="es-MX" dirty="0"/>
              <a:t>=</a:t>
            </a:r>
          </a:p>
          <a:p>
            <a:r>
              <a:rPr lang="es-MX" i="1" dirty="0"/>
              <a:t>r 2</a:t>
            </a:r>
          </a:p>
          <a:p>
            <a:r>
              <a:rPr lang="es-MX" i="1" dirty="0"/>
              <a:t>F G </a:t>
            </a:r>
            <a:r>
              <a:rPr lang="es-MX" i="1" dirty="0" err="1"/>
              <a:t>MTmS</a:t>
            </a:r>
            <a:endParaRPr lang="es-MX" i="1" dirty="0"/>
          </a:p>
          <a:p>
            <a:r>
              <a:rPr lang="es-MX" i="1" dirty="0"/>
              <a:t>G =</a:t>
            </a:r>
          </a:p>
          <a:p>
            <a:r>
              <a:rPr lang="es-MX" dirty="0"/>
              <a:t>Como </a:t>
            </a:r>
            <a:r>
              <a:rPr lang="es-MX" i="1" dirty="0"/>
              <a:t>r = 2RT, reemplazando</a:t>
            </a:r>
          </a:p>
          <a:p>
            <a:r>
              <a:rPr lang="es-MX" i="1" dirty="0"/>
              <a:t>T</a:t>
            </a:r>
          </a:p>
          <a:p>
            <a:r>
              <a:rPr lang="es-MX" i="1" dirty="0"/>
              <a:t>T</a:t>
            </a:r>
          </a:p>
          <a:p>
            <a:r>
              <a:rPr lang="es-MX" i="1" dirty="0"/>
              <a:t>T </a:t>
            </a:r>
            <a:r>
              <a:rPr lang="es-MX" i="1" dirty="0" err="1"/>
              <a:t>T</a:t>
            </a:r>
            <a:endParaRPr lang="es-MX" i="1" dirty="0"/>
          </a:p>
          <a:p>
            <a:r>
              <a:rPr lang="es-MX" i="1" dirty="0"/>
              <a:t>G C R</a:t>
            </a:r>
          </a:p>
          <a:p>
            <a:r>
              <a:rPr lang="es-MX" i="1" dirty="0"/>
              <a:t>v GM</a:t>
            </a:r>
          </a:p>
          <a:p>
            <a:r>
              <a:rPr lang="es-MX" i="1" dirty="0"/>
              <a:t>R</a:t>
            </a:r>
          </a:p>
          <a:p>
            <a:r>
              <a:rPr lang="es-MX" i="1" dirty="0"/>
              <a:t>m v</a:t>
            </a:r>
          </a:p>
          <a:p>
            <a:r>
              <a:rPr lang="es-MX" i="1" dirty="0"/>
              <a:t>R</a:t>
            </a:r>
          </a:p>
          <a:p>
            <a:r>
              <a:rPr lang="es-MX" i="1" dirty="0"/>
              <a:t>F </a:t>
            </a:r>
            <a:r>
              <a:rPr lang="es-MX" i="1" dirty="0" err="1"/>
              <a:t>F</a:t>
            </a:r>
            <a:r>
              <a:rPr lang="es-MX" i="1" dirty="0"/>
              <a:t> </a:t>
            </a:r>
            <a:r>
              <a:rPr lang="es-MX" i="1" dirty="0" err="1"/>
              <a:t>GMm</a:t>
            </a:r>
            <a:endParaRPr lang="es-MX" i="1" dirty="0"/>
          </a:p>
          <a:p>
            <a:r>
              <a:rPr lang="es-MX" dirty="0"/>
              <a:t>4 2 2</a:t>
            </a:r>
          </a:p>
          <a:p>
            <a:r>
              <a:rPr lang="es-MX" dirty="0"/>
              <a:t>2</a:t>
            </a:r>
          </a:p>
          <a:p>
            <a:r>
              <a:rPr lang="es-MX" dirty="0"/>
              <a:t>2</a:t>
            </a:r>
          </a:p>
          <a:p>
            <a:r>
              <a:rPr lang="es-MX" dirty="0"/>
              <a:t>2 = ⇒ = ⇒ =</a:t>
            </a:r>
          </a:p>
          <a:p>
            <a:r>
              <a:rPr lang="es-MX" dirty="0"/>
              <a:t>Datos: </a:t>
            </a:r>
            <a:r>
              <a:rPr lang="es-MX" i="1" dirty="0"/>
              <a:t>M x Kg R x m</a:t>
            </a:r>
          </a:p>
          <a:p>
            <a:r>
              <a:rPr lang="es-MX" i="1" dirty="0"/>
              <a:t>Kg</a:t>
            </a:r>
          </a:p>
          <a:p>
            <a:r>
              <a:rPr lang="es-MX" i="1" dirty="0"/>
              <a:t>G x </a:t>
            </a:r>
            <a:r>
              <a:rPr lang="es-MX" i="1" dirty="0" err="1"/>
              <a:t>Nm</a:t>
            </a:r>
            <a:r>
              <a:rPr lang="es-MX" i="1" dirty="0"/>
              <a:t> T </a:t>
            </a:r>
            <a:r>
              <a:rPr lang="es-MX" i="1" dirty="0" err="1"/>
              <a:t>T</a:t>
            </a:r>
            <a:endParaRPr lang="es-MX" i="1" dirty="0"/>
          </a:p>
          <a:p>
            <a:r>
              <a:rPr lang="es-MX" dirty="0"/>
              <a:t>24 6</a:t>
            </a:r>
          </a:p>
          <a:p>
            <a:r>
              <a:rPr lang="es-MX" dirty="0"/>
              <a:t>2</a:t>
            </a:r>
          </a:p>
          <a:p>
            <a:r>
              <a:rPr lang="es-MX" dirty="0"/>
              <a:t>2</a:t>
            </a:r>
          </a:p>
          <a:p>
            <a:r>
              <a:rPr lang="es-MX" dirty="0"/>
              <a:t>= 6.7 10−11 , = 6 10 , = 6.37 10</a:t>
            </a:r>
          </a:p>
          <a:p>
            <a:r>
              <a:rPr lang="es-MX" dirty="0"/>
              <a:t>s</a:t>
            </a:r>
          </a:p>
          <a:p>
            <a:r>
              <a:rPr lang="es-MX" dirty="0"/>
              <a:t>5600 m</a:t>
            </a:r>
          </a:p>
          <a:p>
            <a:r>
              <a:rPr lang="es-MX" dirty="0"/>
              <a:t>2 6.37 10</a:t>
            </a:r>
          </a:p>
          <a:p>
            <a:r>
              <a:rPr lang="nn-NO" dirty="0"/>
              <a:t>(6.7 10 )Nm /kg (6 10 )</a:t>
            </a:r>
          </a:p>
          <a:p>
            <a:r>
              <a:rPr lang="es-MX" dirty="0"/>
              <a:t>6</a:t>
            </a:r>
          </a:p>
          <a:p>
            <a:r>
              <a:rPr lang="es-MX" dirty="0"/>
              <a:t>11 2 2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s-MX" dirty="0"/>
              <a:t>b) El satélite completa una vuelta en torno a la Tierra a la altura de </a:t>
            </a:r>
            <a:r>
              <a:rPr lang="es-MX" i="1" dirty="0"/>
              <a:t>2RT moviéndose</a:t>
            </a:r>
          </a:p>
          <a:p>
            <a:r>
              <a:rPr lang="es-MX" dirty="0"/>
              <a:t>con la rapidez anterior, entonces:</a:t>
            </a:r>
          </a:p>
          <a:p>
            <a:r>
              <a:rPr lang="es-MX" dirty="0"/>
              <a:t>( )</a:t>
            </a:r>
          </a:p>
          <a:p>
            <a:r>
              <a:rPr lang="es-MX" i="1" dirty="0"/>
              <a:t>v</a:t>
            </a:r>
          </a:p>
          <a:p>
            <a:r>
              <a:rPr lang="es-MX" i="1" dirty="0"/>
              <a:t>R</a:t>
            </a:r>
          </a:p>
          <a:p>
            <a:r>
              <a:rPr lang="es-MX" i="1" dirty="0"/>
              <a:t>v</a:t>
            </a:r>
          </a:p>
          <a:p>
            <a:r>
              <a:rPr lang="es-MX" i="1" dirty="0"/>
              <a:t>t r</a:t>
            </a:r>
          </a:p>
          <a:p>
            <a:r>
              <a:rPr lang="es-MX" i="1" dirty="0"/>
              <a:t>t</a:t>
            </a:r>
          </a:p>
          <a:p>
            <a:r>
              <a:rPr lang="es-MX" i="1" dirty="0"/>
              <a:t>r</a:t>
            </a:r>
          </a:p>
          <a:p>
            <a:r>
              <a:rPr lang="es-MX" i="1" dirty="0"/>
              <a:t>t</a:t>
            </a:r>
          </a:p>
          <a:p>
            <a:r>
              <a:rPr lang="es-MX" i="1" dirty="0"/>
              <a:t>v x 2</a:t>
            </a:r>
            <a:r>
              <a:rPr lang="el-GR" i="1" dirty="0"/>
              <a:t>π 2π 2π 2 </a:t>
            </a:r>
            <a:r>
              <a:rPr lang="es-MX" i="1" dirty="0"/>
              <a:t>T</a:t>
            </a:r>
          </a:p>
          <a:p>
            <a:r>
              <a:rPr lang="el-GR" dirty="0"/>
              <a:t>⇒ Δ = =</a:t>
            </a:r>
          </a:p>
          <a:p>
            <a:r>
              <a:rPr lang="el-GR" dirty="0"/>
              <a:t>Δ</a:t>
            </a:r>
          </a:p>
          <a:p>
            <a:r>
              <a:rPr lang="es-MX" dirty="0"/>
              <a:t>=</a:t>
            </a:r>
          </a:p>
          <a:p>
            <a:r>
              <a:rPr lang="el-GR" dirty="0"/>
              <a:t>Δ</a:t>
            </a:r>
          </a:p>
          <a:p>
            <a:r>
              <a:rPr lang="el-GR" dirty="0"/>
              <a:t>Δ</a:t>
            </a:r>
          </a:p>
          <a:p>
            <a:r>
              <a:rPr lang="es-MX" dirty="0"/>
              <a:t>=</a:t>
            </a:r>
          </a:p>
          <a:p>
            <a:r>
              <a:rPr lang="fr-FR" i="1" dirty="0"/>
              <a:t>t x m 14294s t 3.97horas</a:t>
            </a:r>
          </a:p>
          <a:p>
            <a:r>
              <a:rPr lang="es-MX" dirty="0"/>
              <a:t>5600m/s</a:t>
            </a:r>
          </a:p>
          <a:p>
            <a:r>
              <a:rPr lang="es-MX" dirty="0"/>
              <a:t>4 6,37 106</a:t>
            </a:r>
          </a:p>
          <a:p>
            <a:r>
              <a:rPr lang="el-GR" dirty="0"/>
              <a:t>= ⇒ Δ =</a:t>
            </a:r>
          </a:p>
          <a:p>
            <a:r>
              <a:rPr lang="es-MX" dirty="0"/>
              <a:t>×</a:t>
            </a:r>
          </a:p>
          <a:p>
            <a:r>
              <a:rPr lang="el-GR" dirty="0"/>
              <a:t>Δ =</a:t>
            </a:r>
          </a:p>
          <a:p>
            <a:r>
              <a:rPr lang="el-GR" dirty="0"/>
              <a:t>π</a:t>
            </a:r>
          </a:p>
          <a:p>
            <a:r>
              <a:rPr lang="es-MX"/>
              <a:t>c)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777</Words>
  <Application>Microsoft Office PowerPoint</Application>
  <PresentationFormat>Presentación en pantalla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LEY DE GRAVITACION UNIVERSAL. 9.1 LA LEY Y LA FUERZA GRAVITACIONAL.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DE GRAVITACION UNIVERSAL. 9.1 LA LEY Y LA FUERZA GRAVITACIONAL.</dc:title>
  <dc:creator>CONALEP CISCO</dc:creator>
  <cp:lastModifiedBy>CONALEP CISCO</cp:lastModifiedBy>
  <cp:revision>1</cp:revision>
  <dcterms:created xsi:type="dcterms:W3CDTF">2016-12-12T07:45:15Z</dcterms:created>
  <dcterms:modified xsi:type="dcterms:W3CDTF">2016-12-12T07:53:00Z</dcterms:modified>
</cp:coreProperties>
</file>