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BD96-94E9-42E9-8C03-EE1EE4DDC857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ADEA4-F5AA-414D-8391-040DB375A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379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BE2BE-CD54-4977-9F6E-7FB8FB56C14F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15CA2-AF07-403E-AA85-E7EFCB273D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32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7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1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68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38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57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90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896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18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704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00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15CA2-AF07-403E-AA85-E7EFCB273D12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73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EA6CBE-0409-4F0B-817C-EF934A8CCAF5}" type="datetimeFigureOut">
              <a:rPr lang="es-MX" smtClean="0"/>
              <a:t>30/11/2016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95ACCA-9BDF-41F6-B712-FF4A9CB8FEC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timesolar/fuerza/fuerzanormal" TargetMode="External"/><Relationship Id="rId2" Type="http://schemas.openxmlformats.org/officeDocument/2006/relationships/hyperlink" Target="http://fisica.laguia2000.com/dinamica-clasica/la-fuerza-centrifuga-y-centripe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acticasdefisicaconemmanuel.wordpress.com/contenidos/fuerzas-de-fricci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Fuerzas que intervienen en el movimiento</a:t>
            </a:r>
            <a:endParaRPr lang="es-MX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2135088"/>
          </a:xfrm>
        </p:spPr>
        <p:txBody>
          <a:bodyPr>
            <a:normAutofit/>
          </a:bodyPr>
          <a:lstStyle/>
          <a:p>
            <a:r>
              <a:rPr lang="es-MX" dirty="0" smtClean="0"/>
              <a:t>-Normal</a:t>
            </a:r>
          </a:p>
          <a:p>
            <a:r>
              <a:rPr lang="es-MX" dirty="0" smtClean="0"/>
              <a:t>-Centrípeta</a:t>
            </a:r>
          </a:p>
          <a:p>
            <a:r>
              <a:rPr lang="es-MX" dirty="0" smtClean="0"/>
              <a:t>-Centrífuga</a:t>
            </a:r>
          </a:p>
          <a:p>
            <a:r>
              <a:rPr lang="es-MX" dirty="0" smtClean="0"/>
              <a:t>-Fricción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19675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/>
              <a:t>R.A. 4.1 Calcula la posición de los cuerpos en diferentes momentos y las fuerzas que participan en su movimiento mediante la aplicación de las leyes de Newton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35017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5700120"/>
          </a:xfrm>
        </p:spPr>
        <p:txBody>
          <a:bodyPr/>
          <a:lstStyle/>
          <a:p>
            <a:r>
              <a:rPr lang="es-MX" dirty="0" smtClean="0"/>
              <a:t>2)</a:t>
            </a:r>
          </a:p>
          <a:p>
            <a:r>
              <a:rPr lang="es-MX" dirty="0"/>
              <a:t>Un transportista empuja una caja de masa m sobre un plano inclinado que forma un ángulo de 30º con la horizontal. Recibe una llamada en su móvil y suelta la caja, la cual comienza a descender por la pendiente por la acción de su peso. Calcular la aceleración de la caja en su </a:t>
            </a:r>
            <a:r>
              <a:rPr lang="es-MX" dirty="0" err="1"/>
              <a:t>huída</a:t>
            </a:r>
            <a:r>
              <a:rPr lang="es-MX" dirty="0"/>
              <a:t>, si no existe rozamiento.</a:t>
            </a:r>
          </a:p>
        </p:txBody>
      </p:sp>
    </p:spTree>
    <p:extLst>
      <p:ext uri="{BB962C8B-B14F-4D97-AF65-F5344CB8AC3E}">
        <p14:creationId xmlns:p14="http://schemas.microsoft.com/office/powerpoint/2010/main" val="371113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s-MX" dirty="0" smtClean="0"/>
              <a:t>Solución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 smtClean="0"/>
              <a:t>Datos</a:t>
            </a:r>
            <a:endParaRPr lang="es-MX" sz="1600" dirty="0"/>
          </a:p>
          <a:p>
            <a:pPr marL="0" indent="0">
              <a:buNone/>
            </a:pPr>
            <a:r>
              <a:rPr lang="es-MX" sz="1600" dirty="0" smtClean="0"/>
              <a:t>Masa </a:t>
            </a:r>
            <a:r>
              <a:rPr lang="es-MX" sz="1600" dirty="0"/>
              <a:t>= m </a:t>
            </a:r>
            <a:r>
              <a:rPr lang="es-MX" sz="1600" dirty="0" smtClean="0"/>
              <a:t>kg</a:t>
            </a:r>
          </a:p>
          <a:p>
            <a:pPr marL="0" indent="0">
              <a:buNone/>
            </a:pPr>
            <a:r>
              <a:rPr lang="es-MX" sz="1600" dirty="0" smtClean="0"/>
              <a:t>α</a:t>
            </a:r>
            <a:r>
              <a:rPr lang="es-MX" sz="1600" dirty="0"/>
              <a:t>= 30º</a:t>
            </a:r>
          </a:p>
          <a:p>
            <a:pPr marL="0" indent="0">
              <a:buNone/>
            </a:pPr>
            <a:r>
              <a:rPr lang="es-MX" sz="1600" dirty="0"/>
              <a:t>a?</a:t>
            </a:r>
          </a:p>
          <a:p>
            <a:pPr marL="0" indent="0">
              <a:buNone/>
            </a:pPr>
            <a:r>
              <a:rPr lang="es-MX" sz="1600" dirty="0" smtClean="0"/>
              <a:t>Resolución</a:t>
            </a:r>
            <a:endParaRPr lang="es-MX" sz="1600" dirty="0"/>
          </a:p>
          <a:p>
            <a:pPr marL="0" indent="0">
              <a:buNone/>
            </a:pPr>
            <a:r>
              <a:rPr lang="es-MX" sz="1600" dirty="0" smtClean="0"/>
              <a:t>Sabemos </a:t>
            </a:r>
            <a:r>
              <a:rPr lang="es-MX" sz="1600" dirty="0"/>
              <a:t>que en el caso de un cuerpo que se </a:t>
            </a:r>
            <a:r>
              <a:rPr lang="es-MX" sz="1600" dirty="0" err="1"/>
              <a:t>se</a:t>
            </a:r>
            <a:r>
              <a:rPr lang="es-MX" sz="1600" dirty="0"/>
              <a:t> desliza por un plano inclinado, su fuerza resultante es:</a:t>
            </a:r>
          </a:p>
          <a:p>
            <a:pPr marL="0" indent="0">
              <a:buNone/>
            </a:pPr>
            <a:r>
              <a:rPr lang="es-MX" sz="1600" dirty="0" smtClean="0"/>
              <a:t>∑</a:t>
            </a:r>
            <a:r>
              <a:rPr lang="es-MX" sz="1600" dirty="0"/>
              <a:t>F=</a:t>
            </a:r>
            <a:r>
              <a:rPr lang="es-MX" sz="1600" dirty="0" err="1"/>
              <a:t>Px</a:t>
            </a:r>
            <a:r>
              <a:rPr lang="es-MX" sz="1600" dirty="0"/>
              <a:t>−FR</a:t>
            </a:r>
          </a:p>
          <a:p>
            <a:pPr marL="0" indent="0">
              <a:buNone/>
            </a:pPr>
            <a:r>
              <a:rPr lang="es-MX" sz="1600" dirty="0"/>
              <a:t>Dado que no existe fuerza de rozamiento, entonces:</a:t>
            </a:r>
          </a:p>
          <a:p>
            <a:pPr marL="0" indent="0">
              <a:buNone/>
            </a:pPr>
            <a:r>
              <a:rPr lang="es-MX" sz="1600" dirty="0" smtClean="0"/>
              <a:t>∑</a:t>
            </a:r>
            <a:r>
              <a:rPr lang="es-MX" sz="1600" dirty="0"/>
              <a:t>F=</a:t>
            </a:r>
            <a:r>
              <a:rPr lang="es-MX" sz="1600" dirty="0" err="1"/>
              <a:t>Px</a:t>
            </a:r>
            <a:r>
              <a:rPr lang="es-MX" sz="1600" dirty="0"/>
              <a:t>=</a:t>
            </a:r>
            <a:r>
              <a:rPr lang="es-MX" sz="1600" dirty="0" err="1"/>
              <a:t>P⋅sin</a:t>
            </a:r>
            <a:r>
              <a:rPr lang="es-MX" sz="1600" dirty="0"/>
              <a:t>(α)</a:t>
            </a:r>
          </a:p>
          <a:p>
            <a:pPr marL="0" indent="0">
              <a:buNone/>
            </a:pPr>
            <a:r>
              <a:rPr lang="es-MX" sz="1600" dirty="0"/>
              <a:t>Sabiendo que el peso lo podemos obtener por medio de la siguiente expresión:</a:t>
            </a:r>
          </a:p>
          <a:p>
            <a:pPr marL="0" indent="0">
              <a:buNone/>
            </a:pPr>
            <a:r>
              <a:rPr lang="es-MX" sz="1600" dirty="0" smtClean="0"/>
              <a:t>P=</a:t>
            </a:r>
            <a:r>
              <a:rPr lang="es-MX" sz="1600" dirty="0" err="1" smtClean="0"/>
              <a:t>m</a:t>
            </a:r>
            <a:r>
              <a:rPr lang="es-MX" sz="1600" dirty="0" err="1"/>
              <a:t>⋅g</a:t>
            </a:r>
            <a:r>
              <a:rPr lang="es-MX" sz="1600" dirty="0"/>
              <a:t> = m⋅9.8 N</a:t>
            </a:r>
          </a:p>
          <a:p>
            <a:pPr marL="0" indent="0">
              <a:buNone/>
            </a:pPr>
            <a:r>
              <a:rPr lang="es-MX" sz="1600" dirty="0"/>
              <a:t>Entonces:</a:t>
            </a:r>
          </a:p>
          <a:p>
            <a:pPr marL="0" indent="0">
              <a:buNone/>
            </a:pPr>
            <a:r>
              <a:rPr lang="es-MX" sz="1600" dirty="0" smtClean="0"/>
              <a:t>∑</a:t>
            </a:r>
            <a:r>
              <a:rPr lang="es-MX" sz="1600" dirty="0"/>
              <a:t>F=</a:t>
            </a:r>
            <a:r>
              <a:rPr lang="es-MX" sz="1600" dirty="0" err="1"/>
              <a:t>P⋅sin</a:t>
            </a:r>
            <a:r>
              <a:rPr lang="es-MX" sz="1600" dirty="0"/>
              <a:t>(α)⇒∑F=9.8⋅m⋅sin(α)⇒∑F=5⋅m N</a:t>
            </a:r>
          </a:p>
          <a:p>
            <a:pPr marL="0" indent="0">
              <a:buNone/>
            </a:pPr>
            <a:r>
              <a:rPr lang="es-MX" sz="1600" dirty="0"/>
              <a:t>Teniendo en cuenta que:</a:t>
            </a:r>
          </a:p>
          <a:p>
            <a:pPr marL="0" indent="0">
              <a:buNone/>
            </a:pPr>
            <a:r>
              <a:rPr lang="es-MX" sz="1600" dirty="0" smtClean="0"/>
              <a:t>∑</a:t>
            </a:r>
            <a:r>
              <a:rPr lang="es-MX" sz="1600" dirty="0"/>
              <a:t>F=</a:t>
            </a:r>
            <a:r>
              <a:rPr lang="es-MX" sz="1600" dirty="0" err="1"/>
              <a:t>m⋅a</a:t>
            </a:r>
            <a:r>
              <a:rPr lang="es-MX" sz="1600" dirty="0"/>
              <a:t> ⇒a=∑Fm ⇒a=5⋅mm⇒a=5 m/s2</a:t>
            </a:r>
          </a:p>
        </p:txBody>
      </p:sp>
    </p:spTree>
    <p:extLst>
      <p:ext uri="{BB962C8B-B14F-4D97-AF65-F5344CB8AC3E}">
        <p14:creationId xmlns:p14="http://schemas.microsoft.com/office/powerpoint/2010/main" val="3984329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/>
          <a:lstStyle/>
          <a:p>
            <a:r>
              <a:rPr lang="es-MX" dirty="0" smtClean="0">
                <a:hlinkClick r:id="rId2"/>
              </a:rPr>
              <a:t>http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fisica.laguia2000.com/dinamica-clasica/la-fuerza-centrifuga-y-centripeta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sites.google.com/site/timesolar/fuerza/fuerzanormal</a:t>
            </a:r>
            <a:endParaRPr lang="es-MX" dirty="0" smtClean="0"/>
          </a:p>
          <a:p>
            <a:r>
              <a:rPr lang="es-MX" dirty="0">
                <a:hlinkClick r:id="rId4"/>
              </a:rPr>
              <a:t>https://practicasdefisicaconemmanuel.wordpress.com/contenidos/fuerzas-de-friccion</a:t>
            </a:r>
            <a:r>
              <a:rPr lang="es-MX" dirty="0" smtClean="0">
                <a:hlinkClick r:id="rId4"/>
              </a:rPr>
              <a:t>/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043608" y="1124744"/>
            <a:ext cx="316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Bibliografía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841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68489"/>
            <a:ext cx="3663765" cy="258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es-MX" dirty="0" smtClean="0"/>
              <a:t>¿Qué es la fuerza?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r>
              <a:rPr lang="es-MX" dirty="0" smtClean="0"/>
              <a:t>Estamos refiriendo a una magnitud física que se manifiesta de manera lineal y representa la intensidad de intercambio entre dos cuerpos.</a:t>
            </a:r>
          </a:p>
          <a:p>
            <a:r>
              <a:rPr lang="es-MX" dirty="0" smtClean="0"/>
              <a:t>A partir de la fuerza, se puede modificar el movimiento o la forma de los cuerpos. La fuerza como magnitud, tiene un sistema de unidad y puede manifestarse de diferentes maneras.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69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952" y="1772816"/>
            <a:ext cx="3117528" cy="398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MX" dirty="0" smtClean="0"/>
              <a:t>¿Qué es el movimiento?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5688632" cy="5328592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Movimiento es un cambio de posición o de lugar de alguien o de algo. Es también el estado en que se encuentra un cuerpo mientras cambia la posición.</a:t>
            </a:r>
          </a:p>
          <a:p>
            <a:r>
              <a:rPr lang="es-MX" dirty="0" smtClean="0"/>
              <a:t>Un movimiento es un cambio de posición o de lugar de un cuerpo en el espacio.</a:t>
            </a:r>
          </a:p>
          <a:p>
            <a:r>
              <a:rPr lang="es-MX" dirty="0" smtClean="0"/>
              <a:t>Para determinar el movimiento de un cuerpo es necesario establecer la posición inicial respecto a algún punto de referencia.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22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/>
          <a:lstStyle/>
          <a:p>
            <a:r>
              <a:rPr lang="es-MX" dirty="0" smtClean="0"/>
              <a:t>Fuerza normal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s-MX" dirty="0" smtClean="0"/>
              <a:t>La fuerza normal es un tipo de fuerza de contacto ejercida por una superficie sobre un objeto. Esta actúa perpendicular y hacia afuera de la superficie.</a:t>
            </a:r>
          </a:p>
          <a:p>
            <a:r>
              <a:rPr lang="es-MX" dirty="0" smtClean="0"/>
              <a:t>La fuerza normal no es un par de reacción del peso, si no una </a:t>
            </a:r>
            <a:r>
              <a:rPr lang="es-MX" smtClean="0"/>
              <a:t>reacción de la </a:t>
            </a:r>
            <a:r>
              <a:rPr lang="es-MX" dirty="0" smtClean="0"/>
              <a:t>superficie a la fuerza que un cuerpo ejerce sobre ella.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5104"/>
            <a:ext cx="2843808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3664818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s-MX" dirty="0" smtClean="0"/>
              <a:t>Fuerza </a:t>
            </a:r>
            <a:r>
              <a:rPr lang="es-MX" dirty="0" err="1" smtClean="0"/>
              <a:t>cantrípeta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55709"/>
            <a:ext cx="8208912" cy="5904656"/>
          </a:xfrm>
        </p:spPr>
        <p:txBody>
          <a:bodyPr>
            <a:normAutofit/>
          </a:bodyPr>
          <a:lstStyle/>
          <a:p>
            <a:r>
              <a:rPr lang="es-MX" dirty="0" smtClean="0"/>
              <a:t>Se refiere a lo que se desplaza rumbo al centro a lo que produce atracción hacia la ubicación de él.</a:t>
            </a:r>
          </a:p>
          <a:p>
            <a:r>
              <a:rPr lang="es-MX" dirty="0" smtClean="0"/>
              <a:t>Puede decirse, por lo tanto, que la fuerza centrípeta es la que se necesita aplicar a un objeto o cuerpo para que éste consiga  superar la inercia y realizar un movimiento con una curva.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0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006" y="0"/>
            <a:ext cx="8183880" cy="1051560"/>
          </a:xfrm>
        </p:spPr>
        <p:txBody>
          <a:bodyPr/>
          <a:lstStyle/>
          <a:p>
            <a:r>
              <a:rPr lang="es-MX" dirty="0" smtClean="0"/>
              <a:t>Fuerza centrífuga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714" y="1052736"/>
            <a:ext cx="8183880" cy="4187952"/>
          </a:xfrm>
        </p:spPr>
        <p:txBody>
          <a:bodyPr/>
          <a:lstStyle/>
          <a:p>
            <a:r>
              <a:rPr lang="es-MX" dirty="0" smtClean="0"/>
              <a:t>Cuando un objeto es sometido a un movimiento circular parece que ese objeto esté intentando escapar y alejarse del centro del movimiento. De ahí el nombre que de esta fuerza, centrífuga, que significa huir del centro.</a:t>
            </a:r>
          </a:p>
          <a:p>
            <a:endParaRPr lang="es-MX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2893318" cy="284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fuerza de fric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105" y="3868899"/>
            <a:ext cx="5177011" cy="298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Fuerza de fricción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5652" y="836712"/>
            <a:ext cx="9052148" cy="4525963"/>
          </a:xfrm>
        </p:spPr>
        <p:txBody>
          <a:bodyPr/>
          <a:lstStyle/>
          <a:p>
            <a:r>
              <a:rPr lang="es-MX" dirty="0" smtClean="0"/>
              <a:t>La fuerza de fricción es realmente la oposición al movimiento de los cuerpos y se da en todos los medios conocidos solidos, líquidos y gaseosos. Atendiendo a que las superficie de los cuerpos en contacto no son idealmente lisas es imposible desaparecer esta fuerza, ya que la fricción es una fuerza con sentido contrario a la fuerza aplicada.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13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s-MX" dirty="0" smtClean="0"/>
              <a:t>Problemas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es-MX" dirty="0" smtClean="0">
                <a:solidFill>
                  <a:srgbClr val="555555"/>
                </a:solidFill>
                <a:latin typeface="Open Sans"/>
              </a:rPr>
              <a:t>1) Si </a:t>
            </a:r>
            <a:r>
              <a:rPr lang="es-MX" dirty="0">
                <a:solidFill>
                  <a:srgbClr val="555555"/>
                </a:solidFill>
                <a:latin typeface="Open Sans"/>
              </a:rPr>
              <a:t>sobre un coche de 1 tonelada de masa que parte del reposo, su motor le aplica una fuerza de 5500 N, y experimenta una fuerza de rozamiento entre las ruedas y la carretera equivalente a 1000 N, </a:t>
            </a:r>
            <a:r>
              <a:rPr lang="es-MX" dirty="0" smtClean="0">
                <a:solidFill>
                  <a:srgbClr val="555555"/>
                </a:solidFill>
                <a:latin typeface="Open Sans"/>
              </a:rPr>
              <a:t>determina: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555555"/>
                </a:solidFill>
                <a:latin typeface="Open Sans"/>
              </a:rPr>
              <a:t>a</a:t>
            </a:r>
            <a:r>
              <a:rPr lang="es-MX" dirty="0">
                <a:solidFill>
                  <a:srgbClr val="555555"/>
                </a:solidFill>
                <a:latin typeface="Open Sans"/>
              </a:rPr>
              <a:t>) La velocidad que alcanzará después de 5s si </a:t>
            </a:r>
            <a:r>
              <a:rPr lang="es-MX" dirty="0" smtClean="0">
                <a:solidFill>
                  <a:srgbClr val="555555"/>
                </a:solidFill>
                <a:latin typeface="Open Sans"/>
              </a:rPr>
              <a:t>                                             parte </a:t>
            </a:r>
            <a:r>
              <a:rPr lang="es-MX" dirty="0">
                <a:solidFill>
                  <a:srgbClr val="555555"/>
                </a:solidFill>
                <a:latin typeface="Open Sans"/>
              </a:rPr>
              <a:t>del reposo.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243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Solución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5688632"/>
          </a:xfrm>
        </p:spPr>
        <p:txBody>
          <a:bodyPr>
            <a:noAutofit/>
          </a:bodyPr>
          <a:lstStyle/>
          <a:p>
            <a:r>
              <a:rPr lang="es-MX" sz="1800" dirty="0"/>
              <a:t>Cuestión </a:t>
            </a:r>
            <a:r>
              <a:rPr lang="es-MX" sz="1800" dirty="0" smtClean="0"/>
              <a:t>a)</a:t>
            </a:r>
            <a:endParaRPr lang="es-MX" sz="1800" dirty="0"/>
          </a:p>
          <a:p>
            <a:r>
              <a:rPr lang="es-MX" sz="1800" dirty="0" smtClean="0"/>
              <a:t>Datos</a:t>
            </a:r>
            <a:endParaRPr lang="es-MX" sz="1800" dirty="0"/>
          </a:p>
          <a:p>
            <a:pPr marL="0" indent="0">
              <a:buNone/>
            </a:pPr>
            <a:r>
              <a:rPr lang="es-MX" sz="1800" dirty="0" smtClean="0"/>
              <a:t>m </a:t>
            </a:r>
            <a:r>
              <a:rPr lang="es-MX" sz="1800" dirty="0"/>
              <a:t>= 1 T = 1000 Kg</a:t>
            </a:r>
          </a:p>
          <a:p>
            <a:pPr marL="0" indent="0">
              <a:buNone/>
            </a:pPr>
            <a:r>
              <a:rPr lang="es-MX" sz="1800" dirty="0"/>
              <a:t>F = 5500 </a:t>
            </a:r>
            <a:r>
              <a:rPr lang="es-MX" sz="1800" dirty="0" smtClean="0"/>
              <a:t>N</a:t>
            </a:r>
          </a:p>
          <a:p>
            <a:pPr marL="0" indent="0">
              <a:buNone/>
            </a:pPr>
            <a:r>
              <a:rPr lang="es-MX" sz="1800" dirty="0" smtClean="0"/>
              <a:t>FR </a:t>
            </a:r>
            <a:r>
              <a:rPr lang="es-MX" sz="1800" dirty="0"/>
              <a:t>= 1000 N</a:t>
            </a:r>
          </a:p>
          <a:p>
            <a:pPr marL="0" indent="0">
              <a:buNone/>
            </a:pPr>
            <a:r>
              <a:rPr lang="es-MX" sz="1800" dirty="0"/>
              <a:t>v0 = 0 </a:t>
            </a:r>
            <a:r>
              <a:rPr lang="es-MX" sz="1800" dirty="0" smtClean="0"/>
              <a:t>m/s</a:t>
            </a:r>
            <a:endParaRPr lang="es-MX" sz="1800" dirty="0"/>
          </a:p>
          <a:p>
            <a:pPr marL="0" indent="0">
              <a:buNone/>
            </a:pPr>
            <a:r>
              <a:rPr lang="es-MX" sz="1800" dirty="0"/>
              <a:t>Resolución</a:t>
            </a:r>
          </a:p>
          <a:p>
            <a:pPr marL="0" indent="0">
              <a:buNone/>
            </a:pPr>
            <a:r>
              <a:rPr lang="es-MX" sz="1800" dirty="0" smtClean="0"/>
              <a:t>Aplicando </a:t>
            </a:r>
            <a:r>
              <a:rPr lang="es-MX" sz="1800" dirty="0"/>
              <a:t>la segunda ley de Newton, sobre las fuerzas que intervienen en un cuerpo en un plano horizontal, obtenemos que</a:t>
            </a:r>
            <a:r>
              <a:rPr lang="es-MX" sz="1800" dirty="0" smtClean="0"/>
              <a:t>:</a:t>
            </a:r>
            <a:endParaRPr lang="es-MX" sz="1800" dirty="0"/>
          </a:p>
          <a:p>
            <a:pPr marL="0" indent="0">
              <a:buNone/>
            </a:pPr>
            <a:r>
              <a:rPr lang="es-MX" sz="1800" dirty="0"/>
              <a:t>F−FR=</a:t>
            </a:r>
            <a:r>
              <a:rPr lang="es-MX" sz="1800" dirty="0" err="1"/>
              <a:t>m⋅a</a:t>
            </a:r>
            <a:r>
              <a:rPr lang="es-MX" sz="1800" dirty="0"/>
              <a:t> ⇒5500N−1000N = 1000 Kg ⋅ a ⇒a=4500 </a:t>
            </a:r>
            <a:r>
              <a:rPr lang="es-MX" sz="1800" dirty="0" smtClean="0"/>
              <a:t>N/1000 </a:t>
            </a:r>
            <a:r>
              <a:rPr lang="es-MX" sz="1800" dirty="0" err="1"/>
              <a:t>Kg⇒a</a:t>
            </a:r>
            <a:r>
              <a:rPr lang="es-MX" sz="1800" dirty="0"/>
              <a:t>=4.5 m/s2</a:t>
            </a:r>
          </a:p>
          <a:p>
            <a:pPr marL="0" indent="0">
              <a:buNone/>
            </a:pPr>
            <a:r>
              <a:rPr lang="es-MX" sz="1800" dirty="0" smtClean="0"/>
              <a:t>Aplicando la fórmula de la velocidad para este tipo de movimientos, obtenemos que la velocidad del coche cuando han transcurrido 5s es:</a:t>
            </a:r>
          </a:p>
          <a:p>
            <a:pPr marL="0" indent="0">
              <a:buNone/>
            </a:pPr>
            <a:r>
              <a:rPr lang="es-MX" sz="1800" dirty="0" smtClean="0"/>
              <a:t>v=v0+a</a:t>
            </a:r>
            <a:r>
              <a:rPr lang="es-MX" sz="1800" dirty="0"/>
              <a:t>⋅t ⇒v=0 + 4.5 ⋅ 5 ⇒v=22.5 m/s</a:t>
            </a:r>
          </a:p>
        </p:txBody>
      </p:sp>
    </p:spTree>
    <p:extLst>
      <p:ext uri="{BB962C8B-B14F-4D97-AF65-F5344CB8AC3E}">
        <p14:creationId xmlns:p14="http://schemas.microsoft.com/office/powerpoint/2010/main" val="3766284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771</Words>
  <Application>Microsoft Office PowerPoint</Application>
  <PresentationFormat>Presentación en pantalla (4:3)</PresentationFormat>
  <Paragraphs>71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Aspecto</vt:lpstr>
      <vt:lpstr>Fuerzas que intervienen en el movimiento</vt:lpstr>
      <vt:lpstr>¿Qué es la fuerza?</vt:lpstr>
      <vt:lpstr>¿Qué es el movimiento?</vt:lpstr>
      <vt:lpstr>Fuerza normal</vt:lpstr>
      <vt:lpstr>Fuerza cantrípeta</vt:lpstr>
      <vt:lpstr>Fuerza centrífuga</vt:lpstr>
      <vt:lpstr>Fuerza de fricción</vt:lpstr>
      <vt:lpstr>Problemas</vt:lpstr>
      <vt:lpstr>Solución </vt:lpstr>
      <vt:lpstr>Presentación de PowerPoint</vt:lpstr>
      <vt:lpstr>Solución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Fuerzas que intervienen en el movimiento</dc:title>
  <dc:creator>uer</dc:creator>
  <cp:lastModifiedBy>pc</cp:lastModifiedBy>
  <cp:revision>15</cp:revision>
  <dcterms:created xsi:type="dcterms:W3CDTF">2016-11-27T21:57:22Z</dcterms:created>
  <dcterms:modified xsi:type="dcterms:W3CDTF">2016-11-30T13:57:30Z</dcterms:modified>
</cp:coreProperties>
</file>